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81" r:id="rId2"/>
    <p:sldMasterId id="2147483683" r:id="rId3"/>
    <p:sldMasterId id="2147483685" r:id="rId4"/>
    <p:sldMasterId id="2147483687" r:id="rId5"/>
    <p:sldMasterId id="2147483689" r:id="rId6"/>
    <p:sldMasterId id="2147483691" r:id="rId7"/>
    <p:sldMasterId id="2147483693" r:id="rId8"/>
    <p:sldMasterId id="2147483695" r:id="rId9"/>
    <p:sldMasterId id="2147483697" r:id="rId10"/>
    <p:sldMasterId id="2147483699" r:id="rId11"/>
    <p:sldMasterId id="2147483701" r:id="rId12"/>
    <p:sldMasterId id="2147483703" r:id="rId13"/>
    <p:sldMasterId id="2147483708" r:id="rId14"/>
    <p:sldMasterId id="2147483705" r:id="rId15"/>
    <p:sldMasterId id="2147483717" r:id="rId16"/>
  </p:sldMasterIdLst>
  <p:notesMasterIdLst>
    <p:notesMasterId r:id="rId57"/>
  </p:notesMasterIdLst>
  <p:sldIdLst>
    <p:sldId id="333" r:id="rId17"/>
    <p:sldId id="380" r:id="rId18"/>
    <p:sldId id="335" r:id="rId19"/>
    <p:sldId id="336" r:id="rId20"/>
    <p:sldId id="337" r:id="rId21"/>
    <p:sldId id="384" r:id="rId22"/>
    <p:sldId id="338" r:id="rId23"/>
    <p:sldId id="370" r:id="rId24"/>
    <p:sldId id="378" r:id="rId25"/>
    <p:sldId id="381" r:id="rId26"/>
    <p:sldId id="383" r:id="rId27"/>
    <p:sldId id="342" r:id="rId28"/>
    <p:sldId id="351" r:id="rId29"/>
    <p:sldId id="352" r:id="rId30"/>
    <p:sldId id="353" r:id="rId31"/>
    <p:sldId id="387" r:id="rId32"/>
    <p:sldId id="343" r:id="rId33"/>
    <p:sldId id="344" r:id="rId34"/>
    <p:sldId id="346" r:id="rId35"/>
    <p:sldId id="385" r:id="rId36"/>
    <p:sldId id="355" r:id="rId37"/>
    <p:sldId id="365" r:id="rId38"/>
    <p:sldId id="367" r:id="rId39"/>
    <p:sldId id="348" r:id="rId40"/>
    <p:sldId id="368" r:id="rId41"/>
    <p:sldId id="390" r:id="rId42"/>
    <p:sldId id="366" r:id="rId43"/>
    <p:sldId id="369" r:id="rId44"/>
    <p:sldId id="358" r:id="rId45"/>
    <p:sldId id="359" r:id="rId46"/>
    <p:sldId id="354" r:id="rId47"/>
    <p:sldId id="371" r:id="rId48"/>
    <p:sldId id="389" r:id="rId49"/>
    <p:sldId id="372" r:id="rId50"/>
    <p:sldId id="374" r:id="rId51"/>
    <p:sldId id="373" r:id="rId52"/>
    <p:sldId id="391" r:id="rId53"/>
    <p:sldId id="376" r:id="rId54"/>
    <p:sldId id="375" r:id="rId55"/>
    <p:sldId id="377"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FD1"/>
    <a:srgbClr val="5C59A4"/>
    <a:srgbClr val="B7005C"/>
    <a:srgbClr val="E967A4"/>
    <a:srgbClr val="24B4CD"/>
    <a:srgbClr val="2EABBA"/>
    <a:srgbClr val="313644"/>
    <a:srgbClr val="EA946C"/>
    <a:srgbClr val="D84939"/>
    <a:srgbClr val="ED5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97" autoAdjust="0"/>
    <p:restoredTop sz="85066" autoAdjust="0"/>
  </p:normalViewPr>
  <p:slideViewPr>
    <p:cSldViewPr snapToGrid="0" snapToObjects="1" showGuides="1">
      <p:cViewPr varScale="1">
        <p:scale>
          <a:sx n="52" d="100"/>
          <a:sy n="52" d="100"/>
        </p:scale>
        <p:origin x="200" y="688"/>
      </p:cViewPr>
      <p:guideLst>
        <p:guide orient="horz" pos="1076"/>
        <p:guide pos="2880"/>
      </p:guideLst>
    </p:cSldViewPr>
  </p:slideViewPr>
  <p:notesTextViewPr>
    <p:cViewPr>
      <p:scale>
        <a:sx n="100" d="100"/>
        <a:sy n="100" d="100"/>
      </p:scale>
      <p:origin x="0" y="0"/>
    </p:cViewPr>
  </p:notesTextViewPr>
  <p:sorterViewPr>
    <p:cViewPr>
      <p:scale>
        <a:sx n="66" d="100"/>
        <a:sy n="66" d="100"/>
      </p:scale>
      <p:origin x="0" y="2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BED1A-9452-4A8A-B578-5C7F5F724ED8}" type="doc">
      <dgm:prSet loTypeId="urn:microsoft.com/office/officeart/2009/3/layout/StepUpProcess" loCatId="process" qsTypeId="urn:microsoft.com/office/officeart/2005/8/quickstyle/3d3" qsCatId="3D" csTypeId="urn:microsoft.com/office/officeart/2005/8/colors/accent3_5" csCatId="accent3" phldr="1"/>
      <dgm:spPr/>
      <dgm:t>
        <a:bodyPr/>
        <a:lstStyle/>
        <a:p>
          <a:endParaRPr lang="en-CA"/>
        </a:p>
      </dgm:t>
    </dgm:pt>
    <dgm:pt modelId="{DF893AE3-3B4C-4772-9791-FCCF859B6EB8}">
      <dgm:prSet phldrT="[Text]" custT="1"/>
      <dgm:spPr/>
      <dgm:t>
        <a:bodyPr/>
        <a:lstStyle/>
        <a:p>
          <a:r>
            <a:rPr lang="en-CA" sz="1800" dirty="0"/>
            <a:t>MANDATE</a:t>
          </a:r>
        </a:p>
      </dgm:t>
    </dgm:pt>
    <dgm:pt modelId="{54F98872-5B90-4198-8527-CE02B06320BA}" type="parTrans" cxnId="{EA0C630B-85BC-4787-8F00-03EFC8E37C9C}">
      <dgm:prSet/>
      <dgm:spPr/>
      <dgm:t>
        <a:bodyPr/>
        <a:lstStyle/>
        <a:p>
          <a:endParaRPr lang="en-CA"/>
        </a:p>
      </dgm:t>
    </dgm:pt>
    <dgm:pt modelId="{7B084F25-2F02-4BFE-8F94-889A96FB16CD}" type="sibTrans" cxnId="{EA0C630B-85BC-4787-8F00-03EFC8E37C9C}">
      <dgm:prSet/>
      <dgm:spPr/>
      <dgm:t>
        <a:bodyPr/>
        <a:lstStyle/>
        <a:p>
          <a:endParaRPr lang="en-CA"/>
        </a:p>
      </dgm:t>
    </dgm:pt>
    <dgm:pt modelId="{06D72E8C-8CA9-48B7-A892-251F1F3278F8}">
      <dgm:prSet phldrT="[Text]" custT="1"/>
      <dgm:spPr/>
      <dgm:t>
        <a:bodyPr/>
        <a:lstStyle/>
        <a:p>
          <a:r>
            <a:rPr lang="en-CA" sz="1800" dirty="0"/>
            <a:t>Applied</a:t>
          </a:r>
        </a:p>
      </dgm:t>
    </dgm:pt>
    <dgm:pt modelId="{A4D6F81B-4755-4B71-AD74-A13F66D6C997}" type="parTrans" cxnId="{230A6FD9-7A4E-483D-B932-F0B5BB865ADF}">
      <dgm:prSet/>
      <dgm:spPr/>
      <dgm:t>
        <a:bodyPr/>
        <a:lstStyle/>
        <a:p>
          <a:endParaRPr lang="en-CA"/>
        </a:p>
      </dgm:t>
    </dgm:pt>
    <dgm:pt modelId="{C6066C63-A32B-4F14-8751-11DC835F7D7B}" type="sibTrans" cxnId="{230A6FD9-7A4E-483D-B932-F0B5BB865ADF}">
      <dgm:prSet/>
      <dgm:spPr/>
      <dgm:t>
        <a:bodyPr/>
        <a:lstStyle/>
        <a:p>
          <a:endParaRPr lang="en-CA"/>
        </a:p>
      </dgm:t>
    </dgm:pt>
    <dgm:pt modelId="{25ACB14F-3B5A-4B7B-8196-21C21541EA04}">
      <dgm:prSet phldrT="[Text]" custT="1"/>
      <dgm:spPr/>
      <dgm:t>
        <a:bodyPr/>
        <a:lstStyle/>
        <a:p>
          <a:r>
            <a:rPr lang="en-CA" sz="1800" dirty="0"/>
            <a:t>MISSION</a:t>
          </a:r>
        </a:p>
      </dgm:t>
    </dgm:pt>
    <dgm:pt modelId="{5C9FB531-ED0A-44C6-88D8-6E3BA46A45BB}" type="parTrans" cxnId="{44E68546-DE48-4530-93D8-D0367A3CB9BE}">
      <dgm:prSet/>
      <dgm:spPr/>
      <dgm:t>
        <a:bodyPr/>
        <a:lstStyle/>
        <a:p>
          <a:endParaRPr lang="en-CA"/>
        </a:p>
      </dgm:t>
    </dgm:pt>
    <dgm:pt modelId="{027EEB44-4E7A-4F38-A677-184506FAD8B6}" type="sibTrans" cxnId="{44E68546-DE48-4530-93D8-D0367A3CB9BE}">
      <dgm:prSet/>
      <dgm:spPr/>
      <dgm:t>
        <a:bodyPr/>
        <a:lstStyle/>
        <a:p>
          <a:endParaRPr lang="en-CA"/>
        </a:p>
      </dgm:t>
    </dgm:pt>
    <dgm:pt modelId="{F19916D5-6026-468E-AE79-069B78C352B8}">
      <dgm:prSet phldrT="[Text]" custT="1"/>
      <dgm:spPr/>
      <dgm:t>
        <a:bodyPr/>
        <a:lstStyle/>
        <a:p>
          <a:r>
            <a:rPr lang="en-CA" sz="1800" dirty="0"/>
            <a:t>VISION</a:t>
          </a:r>
        </a:p>
      </dgm:t>
    </dgm:pt>
    <dgm:pt modelId="{644D31D4-C434-4C92-90B4-C29D719B5B1E}" type="parTrans" cxnId="{D33E07DD-82CD-405B-8045-7D19F01A8EF9}">
      <dgm:prSet/>
      <dgm:spPr/>
      <dgm:t>
        <a:bodyPr/>
        <a:lstStyle/>
        <a:p>
          <a:endParaRPr lang="en-CA"/>
        </a:p>
      </dgm:t>
    </dgm:pt>
    <dgm:pt modelId="{32851FA0-E045-437C-B99A-BF038DF9C121}" type="sibTrans" cxnId="{D33E07DD-82CD-405B-8045-7D19F01A8EF9}">
      <dgm:prSet/>
      <dgm:spPr/>
      <dgm:t>
        <a:bodyPr/>
        <a:lstStyle/>
        <a:p>
          <a:endParaRPr lang="en-CA"/>
        </a:p>
      </dgm:t>
    </dgm:pt>
    <dgm:pt modelId="{458F3B7C-B2D6-4E8C-81EA-097D12C17F6A}">
      <dgm:prSet phldrT="[Text]" custT="1"/>
      <dgm:spPr/>
      <dgm:t>
        <a:bodyPr/>
        <a:lstStyle/>
        <a:p>
          <a:r>
            <a:rPr lang="en-CA" sz="1800" dirty="0"/>
            <a:t>Connecting people, ideas, &amp; experience for change</a:t>
          </a:r>
        </a:p>
      </dgm:t>
    </dgm:pt>
    <dgm:pt modelId="{7AF750B7-77E6-46E9-9EAC-D17D275CC027}" type="parTrans" cxnId="{61F56856-03B8-47EC-8786-F3E581ED70C1}">
      <dgm:prSet/>
      <dgm:spPr/>
      <dgm:t>
        <a:bodyPr/>
        <a:lstStyle/>
        <a:p>
          <a:endParaRPr lang="en-CA"/>
        </a:p>
      </dgm:t>
    </dgm:pt>
    <dgm:pt modelId="{F83927D3-648D-401C-8422-32E8F79E04B9}" type="sibTrans" cxnId="{61F56856-03B8-47EC-8786-F3E581ED70C1}">
      <dgm:prSet/>
      <dgm:spPr/>
      <dgm:t>
        <a:bodyPr/>
        <a:lstStyle/>
        <a:p>
          <a:endParaRPr lang="en-CA"/>
        </a:p>
      </dgm:t>
    </dgm:pt>
    <dgm:pt modelId="{7DB45A3A-F097-4C70-8DA5-D26A631AC329}">
      <dgm:prSet phldrT="[Text]" custT="1"/>
      <dgm:spPr/>
      <dgm:t>
        <a:bodyPr/>
        <a:lstStyle/>
        <a:p>
          <a:r>
            <a:rPr lang="en-CA" sz="1800" dirty="0"/>
            <a:t>Professional</a:t>
          </a:r>
        </a:p>
      </dgm:t>
    </dgm:pt>
    <dgm:pt modelId="{40689749-F924-4126-A165-82A59A82C7DA}" type="parTrans" cxnId="{7D6B1503-7FAF-4981-94C9-5B00ABA46A5C}">
      <dgm:prSet/>
      <dgm:spPr/>
      <dgm:t>
        <a:bodyPr/>
        <a:lstStyle/>
        <a:p>
          <a:endParaRPr lang="en-CA"/>
        </a:p>
      </dgm:t>
    </dgm:pt>
    <dgm:pt modelId="{5280B265-9460-4A99-9C0D-03DF501C14D4}" type="sibTrans" cxnId="{7D6B1503-7FAF-4981-94C9-5B00ABA46A5C}">
      <dgm:prSet/>
      <dgm:spPr/>
      <dgm:t>
        <a:bodyPr/>
        <a:lstStyle/>
        <a:p>
          <a:endParaRPr lang="en-CA"/>
        </a:p>
      </dgm:t>
    </dgm:pt>
    <dgm:pt modelId="{2EE564DD-8419-4310-831D-20FD7F959B87}">
      <dgm:prSet phldrT="[Text]" custT="1"/>
      <dgm:spPr/>
      <dgm:t>
        <a:bodyPr/>
        <a:lstStyle/>
        <a:p>
          <a:r>
            <a:rPr lang="en-CA" sz="1800" dirty="0"/>
            <a:t>Responsive</a:t>
          </a:r>
        </a:p>
      </dgm:t>
    </dgm:pt>
    <dgm:pt modelId="{AF9DF8B8-C590-40B8-8F27-EFAAFB525CB7}" type="parTrans" cxnId="{B40BCF1B-BCDF-4CEA-9BA3-FDC426E8C86D}">
      <dgm:prSet/>
      <dgm:spPr/>
      <dgm:t>
        <a:bodyPr/>
        <a:lstStyle/>
        <a:p>
          <a:endParaRPr lang="en-CA"/>
        </a:p>
      </dgm:t>
    </dgm:pt>
    <dgm:pt modelId="{C963A3B4-5E64-4E11-BB1A-507A802BA477}" type="sibTrans" cxnId="{B40BCF1B-BCDF-4CEA-9BA3-FDC426E8C86D}">
      <dgm:prSet/>
      <dgm:spPr/>
      <dgm:t>
        <a:bodyPr/>
        <a:lstStyle/>
        <a:p>
          <a:endParaRPr lang="en-CA"/>
        </a:p>
      </dgm:t>
    </dgm:pt>
    <dgm:pt modelId="{72565DE7-1EA5-47B0-9C14-A3C638C372DB}">
      <dgm:prSet custT="1"/>
      <dgm:spPr/>
      <dgm:t>
        <a:bodyPr/>
        <a:lstStyle/>
        <a:p>
          <a:r>
            <a:rPr lang="en-CA" sz="1800" dirty="0"/>
            <a:t>Teaching &amp; research for transformation</a:t>
          </a:r>
        </a:p>
      </dgm:t>
    </dgm:pt>
    <dgm:pt modelId="{41627BE0-E09D-4077-AEB9-91CDD1C2DC36}" type="parTrans" cxnId="{18F5C304-87E0-4DCC-A9AB-E9182996FFE2}">
      <dgm:prSet/>
      <dgm:spPr/>
      <dgm:t>
        <a:bodyPr/>
        <a:lstStyle/>
        <a:p>
          <a:endParaRPr lang="en-CA"/>
        </a:p>
      </dgm:t>
    </dgm:pt>
    <dgm:pt modelId="{7E5AF2C3-A3FD-4907-8E36-D2306658D793}" type="sibTrans" cxnId="{18F5C304-87E0-4DCC-A9AB-E9182996FFE2}">
      <dgm:prSet/>
      <dgm:spPr/>
      <dgm:t>
        <a:bodyPr/>
        <a:lstStyle/>
        <a:p>
          <a:endParaRPr lang="en-CA"/>
        </a:p>
      </dgm:t>
    </dgm:pt>
    <dgm:pt modelId="{895BA672-C5B1-4B51-9C46-DD0DCC7FE506}">
      <dgm:prSet custT="1"/>
      <dgm:spPr/>
      <dgm:t>
        <a:bodyPr/>
        <a:lstStyle/>
        <a:p>
          <a:r>
            <a:rPr lang="en-CA" sz="1800" dirty="0"/>
            <a:t>VALUES</a:t>
          </a:r>
        </a:p>
      </dgm:t>
    </dgm:pt>
    <dgm:pt modelId="{D1B3D8CE-060C-4510-87C3-BD21AF61A333}" type="parTrans" cxnId="{F91C85AF-3BF1-45CA-99D9-C539417B0C98}">
      <dgm:prSet/>
      <dgm:spPr/>
      <dgm:t>
        <a:bodyPr/>
        <a:lstStyle/>
        <a:p>
          <a:endParaRPr lang="en-CA"/>
        </a:p>
      </dgm:t>
    </dgm:pt>
    <dgm:pt modelId="{B321CC79-8644-4615-B7BF-46EE803213EE}" type="sibTrans" cxnId="{F91C85AF-3BF1-45CA-99D9-C539417B0C98}">
      <dgm:prSet/>
      <dgm:spPr/>
      <dgm:t>
        <a:bodyPr/>
        <a:lstStyle/>
        <a:p>
          <a:endParaRPr lang="en-CA"/>
        </a:p>
      </dgm:t>
    </dgm:pt>
    <dgm:pt modelId="{DE837DD6-AA6B-40FF-B795-7876940EAA20}">
      <dgm:prSet custT="1"/>
      <dgm:spPr/>
      <dgm:t>
        <a:bodyPr/>
        <a:lstStyle/>
        <a:p>
          <a:r>
            <a:rPr lang="en-CA" sz="1800" dirty="0"/>
            <a:t>Enabling</a:t>
          </a:r>
        </a:p>
      </dgm:t>
    </dgm:pt>
    <dgm:pt modelId="{A02B3EC7-3258-4BFB-BDA9-B052731FBFA0}" type="parTrans" cxnId="{DADD9027-8E2A-438F-B7D0-5117653CCBAB}">
      <dgm:prSet/>
      <dgm:spPr/>
      <dgm:t>
        <a:bodyPr/>
        <a:lstStyle/>
        <a:p>
          <a:endParaRPr lang="en-CA"/>
        </a:p>
      </dgm:t>
    </dgm:pt>
    <dgm:pt modelId="{C9833D21-F665-4B70-8ADF-9B1E13FC6D9F}" type="sibTrans" cxnId="{DADD9027-8E2A-438F-B7D0-5117653CCBAB}">
      <dgm:prSet/>
      <dgm:spPr/>
      <dgm:t>
        <a:bodyPr/>
        <a:lstStyle/>
        <a:p>
          <a:endParaRPr lang="en-CA"/>
        </a:p>
      </dgm:t>
    </dgm:pt>
    <dgm:pt modelId="{8D8D56CB-5F4C-4211-9EEB-4BDB72825B92}">
      <dgm:prSet custT="1"/>
      <dgm:spPr/>
      <dgm:t>
        <a:bodyPr/>
        <a:lstStyle/>
        <a:p>
          <a:r>
            <a:rPr lang="en-CA" sz="1800" dirty="0"/>
            <a:t>Relevant</a:t>
          </a:r>
        </a:p>
      </dgm:t>
    </dgm:pt>
    <dgm:pt modelId="{8128C0B4-5D9E-493F-ABEE-795A2B2CBF07}" type="parTrans" cxnId="{4480247A-267D-44F6-A58D-2B166E6CA51D}">
      <dgm:prSet/>
      <dgm:spPr/>
      <dgm:t>
        <a:bodyPr/>
        <a:lstStyle/>
        <a:p>
          <a:endParaRPr lang="en-CA"/>
        </a:p>
      </dgm:t>
    </dgm:pt>
    <dgm:pt modelId="{EEB6F81B-4082-4D98-8985-C693E4DC879B}" type="sibTrans" cxnId="{4480247A-267D-44F6-A58D-2B166E6CA51D}">
      <dgm:prSet/>
      <dgm:spPr/>
      <dgm:t>
        <a:bodyPr/>
        <a:lstStyle/>
        <a:p>
          <a:endParaRPr lang="en-CA"/>
        </a:p>
      </dgm:t>
    </dgm:pt>
    <dgm:pt modelId="{22BA6365-B0D7-4C6A-B765-F5B99356E04A}">
      <dgm:prSet custT="1"/>
      <dgm:spPr/>
      <dgm:t>
        <a:bodyPr/>
        <a:lstStyle/>
        <a:p>
          <a:r>
            <a:rPr lang="en-CA" sz="1800" dirty="0"/>
            <a:t>Collaborative</a:t>
          </a:r>
        </a:p>
      </dgm:t>
    </dgm:pt>
    <dgm:pt modelId="{E596C9B6-B1A3-45C7-B51C-FC1E29E5868A}" type="parTrans" cxnId="{F856F9AC-F22E-443D-AF86-AFFB4BEFA959}">
      <dgm:prSet/>
      <dgm:spPr/>
      <dgm:t>
        <a:bodyPr/>
        <a:lstStyle/>
        <a:p>
          <a:endParaRPr lang="en-CA"/>
        </a:p>
      </dgm:t>
    </dgm:pt>
    <dgm:pt modelId="{331B0A96-ABDE-4ADE-8E15-0F47484140CE}" type="sibTrans" cxnId="{F856F9AC-F22E-443D-AF86-AFFB4BEFA959}">
      <dgm:prSet/>
      <dgm:spPr/>
      <dgm:t>
        <a:bodyPr/>
        <a:lstStyle/>
        <a:p>
          <a:endParaRPr lang="en-CA"/>
        </a:p>
      </dgm:t>
    </dgm:pt>
    <dgm:pt modelId="{485FE107-B8FE-40B7-AA3F-D4C505DC1B2A}">
      <dgm:prSet custT="1"/>
      <dgm:spPr/>
      <dgm:t>
        <a:bodyPr/>
        <a:lstStyle/>
        <a:p>
          <a:r>
            <a:rPr lang="en-CA" sz="1800" dirty="0"/>
            <a:t>Committed</a:t>
          </a:r>
        </a:p>
      </dgm:t>
    </dgm:pt>
    <dgm:pt modelId="{F0789E2E-5D85-4324-A40C-F1D0B9935278}" type="parTrans" cxnId="{8D736101-C4E7-4C8A-B10E-699AD328CF26}">
      <dgm:prSet/>
      <dgm:spPr/>
      <dgm:t>
        <a:bodyPr/>
        <a:lstStyle/>
        <a:p>
          <a:endParaRPr lang="en-CA"/>
        </a:p>
      </dgm:t>
    </dgm:pt>
    <dgm:pt modelId="{43F55CEC-0F22-454D-A8CC-D44CA0380C00}" type="sibTrans" cxnId="{8D736101-C4E7-4C8A-B10E-699AD328CF26}">
      <dgm:prSet/>
      <dgm:spPr/>
      <dgm:t>
        <a:bodyPr/>
        <a:lstStyle/>
        <a:p>
          <a:endParaRPr lang="en-CA"/>
        </a:p>
      </dgm:t>
    </dgm:pt>
    <dgm:pt modelId="{2E74EBB9-9208-4016-AF72-F01315DA6299}">
      <dgm:prSet custT="1"/>
      <dgm:spPr/>
      <dgm:t>
        <a:bodyPr/>
        <a:lstStyle/>
        <a:p>
          <a:r>
            <a:rPr lang="en-CA" sz="1800" dirty="0"/>
            <a:t>Inspiring</a:t>
          </a:r>
        </a:p>
      </dgm:t>
    </dgm:pt>
    <dgm:pt modelId="{E51133C5-267D-409F-B5A6-D00D665244CD}" type="parTrans" cxnId="{12CC4768-08A9-49D6-9B8B-DAADE9B2DAC3}">
      <dgm:prSet/>
      <dgm:spPr/>
      <dgm:t>
        <a:bodyPr/>
        <a:lstStyle/>
        <a:p>
          <a:endParaRPr lang="en-CA"/>
        </a:p>
      </dgm:t>
    </dgm:pt>
    <dgm:pt modelId="{12890CE1-C5CB-46F0-A9D5-C22667ECD458}" type="sibTrans" cxnId="{12CC4768-08A9-49D6-9B8B-DAADE9B2DAC3}">
      <dgm:prSet/>
      <dgm:spPr/>
      <dgm:t>
        <a:bodyPr/>
        <a:lstStyle/>
        <a:p>
          <a:endParaRPr lang="en-CA"/>
        </a:p>
      </dgm:t>
    </dgm:pt>
    <dgm:pt modelId="{42AA96B1-799A-4494-9CC6-05A2ABF14ECB}">
      <dgm:prSet custT="1"/>
      <dgm:spPr/>
      <dgm:t>
        <a:bodyPr/>
        <a:lstStyle/>
        <a:p>
          <a:r>
            <a:rPr lang="en-CA" sz="1800" dirty="0"/>
            <a:t>Sustainable</a:t>
          </a:r>
        </a:p>
      </dgm:t>
    </dgm:pt>
    <dgm:pt modelId="{3931F617-7CCD-4617-B914-934B811B4120}" type="parTrans" cxnId="{8A73612B-A6CB-492B-B147-F2C20689ADAE}">
      <dgm:prSet/>
      <dgm:spPr/>
      <dgm:t>
        <a:bodyPr/>
        <a:lstStyle/>
        <a:p>
          <a:endParaRPr lang="en-CA"/>
        </a:p>
      </dgm:t>
    </dgm:pt>
    <dgm:pt modelId="{596C2F92-4967-43A0-854C-ECB308830734}" type="sibTrans" cxnId="{8A73612B-A6CB-492B-B147-F2C20689ADAE}">
      <dgm:prSet/>
      <dgm:spPr/>
      <dgm:t>
        <a:bodyPr/>
        <a:lstStyle/>
        <a:p>
          <a:endParaRPr lang="en-CA"/>
        </a:p>
      </dgm:t>
    </dgm:pt>
    <dgm:pt modelId="{2BB7E779-B2CF-41FB-A0E6-269AD6650AF6}">
      <dgm:prSet custT="1"/>
      <dgm:spPr/>
      <dgm:t>
        <a:bodyPr/>
        <a:lstStyle/>
        <a:p>
          <a:r>
            <a:rPr lang="en-CA" sz="1800" dirty="0"/>
            <a:t>Diverse</a:t>
          </a:r>
        </a:p>
      </dgm:t>
    </dgm:pt>
    <dgm:pt modelId="{AE201153-EEFE-4889-AC60-6EB18CCE4016}" type="parTrans" cxnId="{E4A8676E-A55D-4C30-808A-D864B0D1F5A9}">
      <dgm:prSet/>
      <dgm:spPr/>
      <dgm:t>
        <a:bodyPr/>
        <a:lstStyle/>
        <a:p>
          <a:endParaRPr lang="en-CA"/>
        </a:p>
      </dgm:t>
    </dgm:pt>
    <dgm:pt modelId="{12247039-ECBF-4FC2-A1CD-B0232B39856D}" type="sibTrans" cxnId="{E4A8676E-A55D-4C30-808A-D864B0D1F5A9}">
      <dgm:prSet/>
      <dgm:spPr/>
      <dgm:t>
        <a:bodyPr/>
        <a:lstStyle/>
        <a:p>
          <a:endParaRPr lang="en-CA"/>
        </a:p>
      </dgm:t>
    </dgm:pt>
    <dgm:pt modelId="{6E68FC34-3559-4DF8-A403-0BB534BE5E1F}">
      <dgm:prSet custT="1"/>
      <dgm:spPr/>
      <dgm:t>
        <a:bodyPr/>
        <a:lstStyle/>
        <a:p>
          <a:r>
            <a:rPr lang="en-CA" sz="1800" dirty="0"/>
            <a:t>Inclusive</a:t>
          </a:r>
        </a:p>
      </dgm:t>
    </dgm:pt>
    <dgm:pt modelId="{18A639C2-D26C-4AB5-8F83-D16A6688909E}" type="parTrans" cxnId="{D9931E9C-F591-4AD1-968D-A7C62FF533D0}">
      <dgm:prSet/>
      <dgm:spPr/>
      <dgm:t>
        <a:bodyPr/>
        <a:lstStyle/>
        <a:p>
          <a:endParaRPr lang="en-CA"/>
        </a:p>
      </dgm:t>
    </dgm:pt>
    <dgm:pt modelId="{F95224AD-3443-438B-B915-A22292F8C179}" type="sibTrans" cxnId="{D9931E9C-F591-4AD1-968D-A7C62FF533D0}">
      <dgm:prSet/>
      <dgm:spPr/>
      <dgm:t>
        <a:bodyPr/>
        <a:lstStyle/>
        <a:p>
          <a:endParaRPr lang="en-CA"/>
        </a:p>
      </dgm:t>
    </dgm:pt>
    <dgm:pt modelId="{F05746C6-79D9-4BC9-BEA6-16DFCEA65C5B}" type="pres">
      <dgm:prSet presAssocID="{1DCBED1A-9452-4A8A-B578-5C7F5F724ED8}" presName="rootnode" presStyleCnt="0">
        <dgm:presLayoutVars>
          <dgm:chMax/>
          <dgm:chPref/>
          <dgm:dir/>
          <dgm:animLvl val="lvl"/>
        </dgm:presLayoutVars>
      </dgm:prSet>
      <dgm:spPr/>
    </dgm:pt>
    <dgm:pt modelId="{281BEF48-3172-42D9-A42A-71F38831C184}" type="pres">
      <dgm:prSet presAssocID="{DF893AE3-3B4C-4772-9791-FCCF859B6EB8}" presName="composite" presStyleCnt="0"/>
      <dgm:spPr/>
    </dgm:pt>
    <dgm:pt modelId="{E8DC7720-A067-4A6C-9ABA-3A95078D1C52}" type="pres">
      <dgm:prSet presAssocID="{DF893AE3-3B4C-4772-9791-FCCF859B6EB8}" presName="LShape" presStyleLbl="alignNode1" presStyleIdx="0" presStyleCnt="7"/>
      <dgm:spPr/>
    </dgm:pt>
    <dgm:pt modelId="{63B19C98-3BD1-47FB-B1E0-AC6267199E2E}" type="pres">
      <dgm:prSet presAssocID="{DF893AE3-3B4C-4772-9791-FCCF859B6EB8}" presName="ParentText" presStyleLbl="revTx" presStyleIdx="0" presStyleCnt="4">
        <dgm:presLayoutVars>
          <dgm:chMax val="0"/>
          <dgm:chPref val="0"/>
          <dgm:bulletEnabled val="1"/>
        </dgm:presLayoutVars>
      </dgm:prSet>
      <dgm:spPr/>
    </dgm:pt>
    <dgm:pt modelId="{739AEBBF-F598-485A-A0D2-98C9480BAADF}" type="pres">
      <dgm:prSet presAssocID="{DF893AE3-3B4C-4772-9791-FCCF859B6EB8}" presName="Triangle" presStyleLbl="alignNode1" presStyleIdx="1" presStyleCnt="7"/>
      <dgm:spPr/>
    </dgm:pt>
    <dgm:pt modelId="{83128D19-0756-4B26-9BC2-F1BD4C59387B}" type="pres">
      <dgm:prSet presAssocID="{7B084F25-2F02-4BFE-8F94-889A96FB16CD}" presName="sibTrans" presStyleCnt="0"/>
      <dgm:spPr/>
    </dgm:pt>
    <dgm:pt modelId="{BC19F9F6-5E69-4313-882C-4C468F9B340E}" type="pres">
      <dgm:prSet presAssocID="{7B084F25-2F02-4BFE-8F94-889A96FB16CD}" presName="space" presStyleCnt="0"/>
      <dgm:spPr/>
    </dgm:pt>
    <dgm:pt modelId="{20A94F94-98AC-484C-8609-F5EFB8B84E94}" type="pres">
      <dgm:prSet presAssocID="{25ACB14F-3B5A-4B7B-8196-21C21541EA04}" presName="composite" presStyleCnt="0"/>
      <dgm:spPr/>
    </dgm:pt>
    <dgm:pt modelId="{B2D19143-122D-4AC9-886A-5075F5B90C5B}" type="pres">
      <dgm:prSet presAssocID="{25ACB14F-3B5A-4B7B-8196-21C21541EA04}" presName="LShape" presStyleLbl="alignNode1" presStyleIdx="2" presStyleCnt="7"/>
      <dgm:spPr/>
    </dgm:pt>
    <dgm:pt modelId="{0D96BE10-C5BB-4325-BA7A-A8716E4EA0BE}" type="pres">
      <dgm:prSet presAssocID="{25ACB14F-3B5A-4B7B-8196-21C21541EA04}" presName="ParentText" presStyleLbl="revTx" presStyleIdx="1" presStyleCnt="4" custScaleX="109198" custLinFactNeighborX="5780" custLinFactNeighborY="-1466">
        <dgm:presLayoutVars>
          <dgm:chMax val="0"/>
          <dgm:chPref val="0"/>
          <dgm:bulletEnabled val="1"/>
        </dgm:presLayoutVars>
      </dgm:prSet>
      <dgm:spPr/>
    </dgm:pt>
    <dgm:pt modelId="{DC3EA317-39C6-4F82-9928-B83970BB7331}" type="pres">
      <dgm:prSet presAssocID="{25ACB14F-3B5A-4B7B-8196-21C21541EA04}" presName="Triangle" presStyleLbl="alignNode1" presStyleIdx="3" presStyleCnt="7"/>
      <dgm:spPr/>
    </dgm:pt>
    <dgm:pt modelId="{B49E60F8-9B6C-48D1-858F-87D4ECA12C98}" type="pres">
      <dgm:prSet presAssocID="{027EEB44-4E7A-4F38-A677-184506FAD8B6}" presName="sibTrans" presStyleCnt="0"/>
      <dgm:spPr/>
    </dgm:pt>
    <dgm:pt modelId="{5ED15289-7FE4-44D1-A479-27B96B0A3A7B}" type="pres">
      <dgm:prSet presAssocID="{027EEB44-4E7A-4F38-A677-184506FAD8B6}" presName="space" presStyleCnt="0"/>
      <dgm:spPr/>
    </dgm:pt>
    <dgm:pt modelId="{0501B6EB-0725-4A14-8525-A34972F33B60}" type="pres">
      <dgm:prSet presAssocID="{F19916D5-6026-468E-AE79-069B78C352B8}" presName="composite" presStyleCnt="0"/>
      <dgm:spPr/>
    </dgm:pt>
    <dgm:pt modelId="{D4648BBB-F47B-4C72-A975-A0A91F29DACF}" type="pres">
      <dgm:prSet presAssocID="{F19916D5-6026-468E-AE79-069B78C352B8}" presName="LShape" presStyleLbl="alignNode1" presStyleIdx="4" presStyleCnt="7" custLinFactNeighborX="-5220"/>
      <dgm:spPr/>
    </dgm:pt>
    <dgm:pt modelId="{58CA0FDE-FAE7-4D26-89FA-AEE86BC19E78}" type="pres">
      <dgm:prSet presAssocID="{F19916D5-6026-468E-AE79-069B78C352B8}" presName="ParentText" presStyleLbl="revTx" presStyleIdx="2" presStyleCnt="4">
        <dgm:presLayoutVars>
          <dgm:chMax val="0"/>
          <dgm:chPref val="0"/>
          <dgm:bulletEnabled val="1"/>
        </dgm:presLayoutVars>
      </dgm:prSet>
      <dgm:spPr/>
    </dgm:pt>
    <dgm:pt modelId="{FDC64A55-4D5A-422B-B6C3-182B2B57DFA8}" type="pres">
      <dgm:prSet presAssocID="{F19916D5-6026-468E-AE79-069B78C352B8}" presName="Triangle" presStyleLbl="alignNode1" presStyleIdx="5" presStyleCnt="7"/>
      <dgm:spPr/>
    </dgm:pt>
    <dgm:pt modelId="{57BC85DD-C42B-4343-8BF4-C4A38E5CD442}" type="pres">
      <dgm:prSet presAssocID="{32851FA0-E045-437C-B99A-BF038DF9C121}" presName="sibTrans" presStyleCnt="0"/>
      <dgm:spPr/>
    </dgm:pt>
    <dgm:pt modelId="{267AA566-9555-4AE3-A503-9BD6C50682E9}" type="pres">
      <dgm:prSet presAssocID="{32851FA0-E045-437C-B99A-BF038DF9C121}" presName="space" presStyleCnt="0"/>
      <dgm:spPr/>
    </dgm:pt>
    <dgm:pt modelId="{2DC63604-0D6B-4FFC-8358-EB5F700361DB}" type="pres">
      <dgm:prSet presAssocID="{895BA672-C5B1-4B51-9C46-DD0DCC7FE506}" presName="composite" presStyleCnt="0"/>
      <dgm:spPr/>
    </dgm:pt>
    <dgm:pt modelId="{025E0487-EE87-4662-A975-7454729DEC01}" type="pres">
      <dgm:prSet presAssocID="{895BA672-C5B1-4B51-9C46-DD0DCC7FE506}" presName="LShape" presStyleLbl="alignNode1" presStyleIdx="6" presStyleCnt="7"/>
      <dgm:spPr/>
    </dgm:pt>
    <dgm:pt modelId="{E9A04CB9-20A3-4F65-8902-B1124EF0C134}" type="pres">
      <dgm:prSet presAssocID="{895BA672-C5B1-4B51-9C46-DD0DCC7FE506}" presName="ParentText" presStyleLbl="revTx" presStyleIdx="3" presStyleCnt="4">
        <dgm:presLayoutVars>
          <dgm:chMax val="0"/>
          <dgm:chPref val="0"/>
          <dgm:bulletEnabled val="1"/>
        </dgm:presLayoutVars>
      </dgm:prSet>
      <dgm:spPr/>
    </dgm:pt>
  </dgm:ptLst>
  <dgm:cxnLst>
    <dgm:cxn modelId="{8D736101-C4E7-4C8A-B10E-699AD328CF26}" srcId="{895BA672-C5B1-4B51-9C46-DD0DCC7FE506}" destId="{485FE107-B8FE-40B7-AA3F-D4C505DC1B2A}" srcOrd="3" destOrd="0" parTransId="{F0789E2E-5D85-4324-A40C-F1D0B9935278}" sibTransId="{43F55CEC-0F22-454D-A8CC-D44CA0380C00}"/>
    <dgm:cxn modelId="{7D6B1503-7FAF-4981-94C9-5B00ABA46A5C}" srcId="{DF893AE3-3B4C-4772-9791-FCCF859B6EB8}" destId="{7DB45A3A-F097-4C70-8DA5-D26A631AC329}" srcOrd="1" destOrd="0" parTransId="{40689749-F924-4126-A165-82A59A82C7DA}" sibTransId="{5280B265-9460-4A99-9C0D-03DF501C14D4}"/>
    <dgm:cxn modelId="{18F5C304-87E0-4DCC-A9AB-E9182996FFE2}" srcId="{25ACB14F-3B5A-4B7B-8196-21C21541EA04}" destId="{72565DE7-1EA5-47B0-9C14-A3C638C372DB}" srcOrd="0" destOrd="0" parTransId="{41627BE0-E09D-4077-AEB9-91CDD1C2DC36}" sibTransId="{7E5AF2C3-A3FD-4907-8E36-D2306658D793}"/>
    <dgm:cxn modelId="{EA0C630B-85BC-4787-8F00-03EFC8E37C9C}" srcId="{1DCBED1A-9452-4A8A-B578-5C7F5F724ED8}" destId="{DF893AE3-3B4C-4772-9791-FCCF859B6EB8}" srcOrd="0" destOrd="0" parTransId="{54F98872-5B90-4198-8527-CE02B06320BA}" sibTransId="{7B084F25-2F02-4BFE-8F94-889A96FB16CD}"/>
    <dgm:cxn modelId="{95425214-559C-9149-A04F-3EBDBA8BB524}" type="presOf" srcId="{06D72E8C-8CA9-48B7-A892-251F1F3278F8}" destId="{63B19C98-3BD1-47FB-B1E0-AC6267199E2E}" srcOrd="0" destOrd="1" presId="urn:microsoft.com/office/officeart/2009/3/layout/StepUpProcess"/>
    <dgm:cxn modelId="{B40BCF1B-BCDF-4CEA-9BA3-FDC426E8C86D}" srcId="{DF893AE3-3B4C-4772-9791-FCCF859B6EB8}" destId="{2EE564DD-8419-4310-831D-20FD7F959B87}" srcOrd="2" destOrd="0" parTransId="{AF9DF8B8-C590-40B8-8F27-EFAAFB525CB7}" sibTransId="{C963A3B4-5E64-4E11-BB1A-507A802BA477}"/>
    <dgm:cxn modelId="{65910C1D-3322-6F41-881F-B258D74384FD}" type="presOf" srcId="{2BB7E779-B2CF-41FB-A0E6-269AD6650AF6}" destId="{E9A04CB9-20A3-4F65-8902-B1124EF0C134}" srcOrd="0" destOrd="6" presId="urn:microsoft.com/office/officeart/2009/3/layout/StepUpProcess"/>
    <dgm:cxn modelId="{9E129D1D-DF7A-AC41-B43B-FC0F232ADC78}" type="presOf" srcId="{8D8D56CB-5F4C-4211-9EEB-4BDB72825B92}" destId="{E9A04CB9-20A3-4F65-8902-B1124EF0C134}" srcOrd="0" destOrd="2" presId="urn:microsoft.com/office/officeart/2009/3/layout/StepUpProcess"/>
    <dgm:cxn modelId="{F6D76B23-02CE-2C4D-9BD0-420CA465DA94}" type="presOf" srcId="{485FE107-B8FE-40B7-AA3F-D4C505DC1B2A}" destId="{E9A04CB9-20A3-4F65-8902-B1124EF0C134}" srcOrd="0" destOrd="4" presId="urn:microsoft.com/office/officeart/2009/3/layout/StepUpProcess"/>
    <dgm:cxn modelId="{DADD9027-8E2A-438F-B7D0-5117653CCBAB}" srcId="{895BA672-C5B1-4B51-9C46-DD0DCC7FE506}" destId="{DE837DD6-AA6B-40FF-B795-7876940EAA20}" srcOrd="0" destOrd="0" parTransId="{A02B3EC7-3258-4BFB-BDA9-B052731FBFA0}" sibTransId="{C9833D21-F665-4B70-8ADF-9B1E13FC6D9F}"/>
    <dgm:cxn modelId="{8A73612B-A6CB-492B-B147-F2C20689ADAE}" srcId="{895BA672-C5B1-4B51-9C46-DD0DCC7FE506}" destId="{42AA96B1-799A-4494-9CC6-05A2ABF14ECB}" srcOrd="4" destOrd="0" parTransId="{3931F617-7CCD-4617-B914-934B811B4120}" sibTransId="{596C2F92-4967-43A0-854C-ECB308830734}"/>
    <dgm:cxn modelId="{7C8A1E33-1930-894C-AC12-BDF0C9DF2A78}" type="presOf" srcId="{6E68FC34-3559-4DF8-A403-0BB534BE5E1F}" destId="{E9A04CB9-20A3-4F65-8902-B1124EF0C134}" srcOrd="0" destOrd="8" presId="urn:microsoft.com/office/officeart/2009/3/layout/StepUpProcess"/>
    <dgm:cxn modelId="{A540383E-953E-BD4B-9C2D-DF53F83E5085}" type="presOf" srcId="{DE837DD6-AA6B-40FF-B795-7876940EAA20}" destId="{E9A04CB9-20A3-4F65-8902-B1124EF0C134}" srcOrd="0" destOrd="1" presId="urn:microsoft.com/office/officeart/2009/3/layout/StepUpProcess"/>
    <dgm:cxn modelId="{44E68546-DE48-4530-93D8-D0367A3CB9BE}" srcId="{1DCBED1A-9452-4A8A-B578-5C7F5F724ED8}" destId="{25ACB14F-3B5A-4B7B-8196-21C21541EA04}" srcOrd="1" destOrd="0" parTransId="{5C9FB531-ED0A-44C6-88D8-6E3BA46A45BB}" sibTransId="{027EEB44-4E7A-4F38-A677-184506FAD8B6}"/>
    <dgm:cxn modelId="{2A6B2C56-6B40-CF46-9BFF-75452C809E79}" type="presOf" srcId="{1DCBED1A-9452-4A8A-B578-5C7F5F724ED8}" destId="{F05746C6-79D9-4BC9-BEA6-16DFCEA65C5B}" srcOrd="0" destOrd="0" presId="urn:microsoft.com/office/officeart/2009/3/layout/StepUpProcess"/>
    <dgm:cxn modelId="{61F56856-03B8-47EC-8786-F3E581ED70C1}" srcId="{F19916D5-6026-468E-AE79-069B78C352B8}" destId="{458F3B7C-B2D6-4E8C-81EA-097D12C17F6A}" srcOrd="0" destOrd="0" parTransId="{7AF750B7-77E6-46E9-9EAC-D17D275CC027}" sibTransId="{F83927D3-648D-401C-8422-32E8F79E04B9}"/>
    <dgm:cxn modelId="{12CC4768-08A9-49D6-9B8B-DAADE9B2DAC3}" srcId="{895BA672-C5B1-4B51-9C46-DD0DCC7FE506}" destId="{2E74EBB9-9208-4016-AF72-F01315DA6299}" srcOrd="6" destOrd="0" parTransId="{E51133C5-267D-409F-B5A6-D00D665244CD}" sibTransId="{12890CE1-C5CB-46F0-A9D5-C22667ECD458}"/>
    <dgm:cxn modelId="{5A60E568-98DC-1142-A398-6C4987987CCC}" type="presOf" srcId="{42AA96B1-799A-4494-9CC6-05A2ABF14ECB}" destId="{E9A04CB9-20A3-4F65-8902-B1124EF0C134}" srcOrd="0" destOrd="5" presId="urn:microsoft.com/office/officeart/2009/3/layout/StepUpProcess"/>
    <dgm:cxn modelId="{2C9E036A-EADF-9A4D-85D1-2F42B1A836AD}" type="presOf" srcId="{72565DE7-1EA5-47B0-9C14-A3C638C372DB}" destId="{0D96BE10-C5BB-4325-BA7A-A8716E4EA0BE}" srcOrd="0" destOrd="1" presId="urn:microsoft.com/office/officeart/2009/3/layout/StepUpProcess"/>
    <dgm:cxn modelId="{A2A8586D-F015-7F42-BE61-76337E770309}" type="presOf" srcId="{458F3B7C-B2D6-4E8C-81EA-097D12C17F6A}" destId="{58CA0FDE-FAE7-4D26-89FA-AEE86BC19E78}" srcOrd="0" destOrd="1" presId="urn:microsoft.com/office/officeart/2009/3/layout/StepUpProcess"/>
    <dgm:cxn modelId="{E4A8676E-A55D-4C30-808A-D864B0D1F5A9}" srcId="{895BA672-C5B1-4B51-9C46-DD0DCC7FE506}" destId="{2BB7E779-B2CF-41FB-A0E6-269AD6650AF6}" srcOrd="5" destOrd="0" parTransId="{AE201153-EEFE-4889-AC60-6EB18CCE4016}" sibTransId="{12247039-ECBF-4FC2-A1CD-B0232B39856D}"/>
    <dgm:cxn modelId="{4480247A-267D-44F6-A58D-2B166E6CA51D}" srcId="{895BA672-C5B1-4B51-9C46-DD0DCC7FE506}" destId="{8D8D56CB-5F4C-4211-9EEB-4BDB72825B92}" srcOrd="1" destOrd="0" parTransId="{8128C0B4-5D9E-493F-ABEE-795A2B2CBF07}" sibTransId="{EEB6F81B-4082-4D98-8985-C693E4DC879B}"/>
    <dgm:cxn modelId="{4DF9FA99-B4B9-A346-8BC6-295366C96070}" type="presOf" srcId="{22BA6365-B0D7-4C6A-B765-F5B99356E04A}" destId="{E9A04CB9-20A3-4F65-8902-B1124EF0C134}" srcOrd="0" destOrd="3" presId="urn:microsoft.com/office/officeart/2009/3/layout/StepUpProcess"/>
    <dgm:cxn modelId="{8281109C-9B4E-B144-823E-B4CC78BE2461}" type="presOf" srcId="{2EE564DD-8419-4310-831D-20FD7F959B87}" destId="{63B19C98-3BD1-47FB-B1E0-AC6267199E2E}" srcOrd="0" destOrd="3" presId="urn:microsoft.com/office/officeart/2009/3/layout/StepUpProcess"/>
    <dgm:cxn modelId="{D9931E9C-F591-4AD1-968D-A7C62FF533D0}" srcId="{895BA672-C5B1-4B51-9C46-DD0DCC7FE506}" destId="{6E68FC34-3559-4DF8-A403-0BB534BE5E1F}" srcOrd="7" destOrd="0" parTransId="{18A639C2-D26C-4AB5-8F83-D16A6688909E}" sibTransId="{F95224AD-3443-438B-B915-A22292F8C179}"/>
    <dgm:cxn modelId="{F856F9AC-F22E-443D-AF86-AFFB4BEFA959}" srcId="{895BA672-C5B1-4B51-9C46-DD0DCC7FE506}" destId="{22BA6365-B0D7-4C6A-B765-F5B99356E04A}" srcOrd="2" destOrd="0" parTransId="{E596C9B6-B1A3-45C7-B51C-FC1E29E5868A}" sibTransId="{331B0A96-ABDE-4ADE-8E15-0F47484140CE}"/>
    <dgm:cxn modelId="{F91C85AF-3BF1-45CA-99D9-C539417B0C98}" srcId="{1DCBED1A-9452-4A8A-B578-5C7F5F724ED8}" destId="{895BA672-C5B1-4B51-9C46-DD0DCC7FE506}" srcOrd="3" destOrd="0" parTransId="{D1B3D8CE-060C-4510-87C3-BD21AF61A333}" sibTransId="{B321CC79-8644-4615-B7BF-46EE803213EE}"/>
    <dgm:cxn modelId="{BDA75CBD-6689-6B41-BE0A-99953D33D0DA}" type="presOf" srcId="{7DB45A3A-F097-4C70-8DA5-D26A631AC329}" destId="{63B19C98-3BD1-47FB-B1E0-AC6267199E2E}" srcOrd="0" destOrd="2" presId="urn:microsoft.com/office/officeart/2009/3/layout/StepUpProcess"/>
    <dgm:cxn modelId="{53AB2FBE-440E-B346-A3C6-8338467F14F7}" type="presOf" srcId="{DF893AE3-3B4C-4772-9791-FCCF859B6EB8}" destId="{63B19C98-3BD1-47FB-B1E0-AC6267199E2E}" srcOrd="0" destOrd="0" presId="urn:microsoft.com/office/officeart/2009/3/layout/StepUpProcess"/>
    <dgm:cxn modelId="{3C2495C1-9A31-F946-B892-45AB891D34D3}" type="presOf" srcId="{895BA672-C5B1-4B51-9C46-DD0DCC7FE506}" destId="{E9A04CB9-20A3-4F65-8902-B1124EF0C134}" srcOrd="0" destOrd="0" presId="urn:microsoft.com/office/officeart/2009/3/layout/StepUpProcess"/>
    <dgm:cxn modelId="{230A6FD9-7A4E-483D-B932-F0B5BB865ADF}" srcId="{DF893AE3-3B4C-4772-9791-FCCF859B6EB8}" destId="{06D72E8C-8CA9-48B7-A892-251F1F3278F8}" srcOrd="0" destOrd="0" parTransId="{A4D6F81B-4755-4B71-AD74-A13F66D6C997}" sibTransId="{C6066C63-A32B-4F14-8751-11DC835F7D7B}"/>
    <dgm:cxn modelId="{D33E07DD-82CD-405B-8045-7D19F01A8EF9}" srcId="{1DCBED1A-9452-4A8A-B578-5C7F5F724ED8}" destId="{F19916D5-6026-468E-AE79-069B78C352B8}" srcOrd="2" destOrd="0" parTransId="{644D31D4-C434-4C92-90B4-C29D719B5B1E}" sibTransId="{32851FA0-E045-437C-B99A-BF038DF9C121}"/>
    <dgm:cxn modelId="{75D6F5E8-60B1-3341-B9FF-E1183416406A}" type="presOf" srcId="{2E74EBB9-9208-4016-AF72-F01315DA6299}" destId="{E9A04CB9-20A3-4F65-8902-B1124EF0C134}" srcOrd="0" destOrd="7" presId="urn:microsoft.com/office/officeart/2009/3/layout/StepUpProcess"/>
    <dgm:cxn modelId="{F87A7FEB-2696-D94E-8F36-7BDAA041ED93}" type="presOf" srcId="{25ACB14F-3B5A-4B7B-8196-21C21541EA04}" destId="{0D96BE10-C5BB-4325-BA7A-A8716E4EA0BE}" srcOrd="0" destOrd="0" presId="urn:microsoft.com/office/officeart/2009/3/layout/StepUpProcess"/>
    <dgm:cxn modelId="{EA9DB1F0-7A1E-C449-991D-B7966E463D39}" type="presOf" srcId="{F19916D5-6026-468E-AE79-069B78C352B8}" destId="{58CA0FDE-FAE7-4D26-89FA-AEE86BC19E78}" srcOrd="0" destOrd="0" presId="urn:microsoft.com/office/officeart/2009/3/layout/StepUpProcess"/>
    <dgm:cxn modelId="{475DC0CE-1675-0B4C-990B-2C5A4F075A05}" type="presParOf" srcId="{F05746C6-79D9-4BC9-BEA6-16DFCEA65C5B}" destId="{281BEF48-3172-42D9-A42A-71F38831C184}" srcOrd="0" destOrd="0" presId="urn:microsoft.com/office/officeart/2009/3/layout/StepUpProcess"/>
    <dgm:cxn modelId="{5A4BBA65-EFE7-7049-A5EA-62B3D4E730BA}" type="presParOf" srcId="{281BEF48-3172-42D9-A42A-71F38831C184}" destId="{E8DC7720-A067-4A6C-9ABA-3A95078D1C52}" srcOrd="0" destOrd="0" presId="urn:microsoft.com/office/officeart/2009/3/layout/StepUpProcess"/>
    <dgm:cxn modelId="{060C0E42-5A1E-7840-B627-3756E830CA0F}" type="presParOf" srcId="{281BEF48-3172-42D9-A42A-71F38831C184}" destId="{63B19C98-3BD1-47FB-B1E0-AC6267199E2E}" srcOrd="1" destOrd="0" presId="urn:microsoft.com/office/officeart/2009/3/layout/StepUpProcess"/>
    <dgm:cxn modelId="{476742AD-E169-5043-8577-F3488B132A41}" type="presParOf" srcId="{281BEF48-3172-42D9-A42A-71F38831C184}" destId="{739AEBBF-F598-485A-A0D2-98C9480BAADF}" srcOrd="2" destOrd="0" presId="urn:microsoft.com/office/officeart/2009/3/layout/StepUpProcess"/>
    <dgm:cxn modelId="{FBC0600A-5C21-E24A-B12A-97CFD1E367D4}" type="presParOf" srcId="{F05746C6-79D9-4BC9-BEA6-16DFCEA65C5B}" destId="{83128D19-0756-4B26-9BC2-F1BD4C59387B}" srcOrd="1" destOrd="0" presId="urn:microsoft.com/office/officeart/2009/3/layout/StepUpProcess"/>
    <dgm:cxn modelId="{6F3E9546-BB84-F643-BE28-C7AAEFB72853}" type="presParOf" srcId="{83128D19-0756-4B26-9BC2-F1BD4C59387B}" destId="{BC19F9F6-5E69-4313-882C-4C468F9B340E}" srcOrd="0" destOrd="0" presId="urn:microsoft.com/office/officeart/2009/3/layout/StepUpProcess"/>
    <dgm:cxn modelId="{5B991081-EEF8-A54D-ADFC-7C75C6A67782}" type="presParOf" srcId="{F05746C6-79D9-4BC9-BEA6-16DFCEA65C5B}" destId="{20A94F94-98AC-484C-8609-F5EFB8B84E94}" srcOrd="2" destOrd="0" presId="urn:microsoft.com/office/officeart/2009/3/layout/StepUpProcess"/>
    <dgm:cxn modelId="{D95F4536-15D7-C94C-95FF-15B28D768821}" type="presParOf" srcId="{20A94F94-98AC-484C-8609-F5EFB8B84E94}" destId="{B2D19143-122D-4AC9-886A-5075F5B90C5B}" srcOrd="0" destOrd="0" presId="urn:microsoft.com/office/officeart/2009/3/layout/StepUpProcess"/>
    <dgm:cxn modelId="{79FF8013-9DB6-074C-BB09-EF93EA6A6508}" type="presParOf" srcId="{20A94F94-98AC-484C-8609-F5EFB8B84E94}" destId="{0D96BE10-C5BB-4325-BA7A-A8716E4EA0BE}" srcOrd="1" destOrd="0" presId="urn:microsoft.com/office/officeart/2009/3/layout/StepUpProcess"/>
    <dgm:cxn modelId="{0BC6BE5E-FD8E-FF44-AE31-A106B5BAB984}" type="presParOf" srcId="{20A94F94-98AC-484C-8609-F5EFB8B84E94}" destId="{DC3EA317-39C6-4F82-9928-B83970BB7331}" srcOrd="2" destOrd="0" presId="urn:microsoft.com/office/officeart/2009/3/layout/StepUpProcess"/>
    <dgm:cxn modelId="{5031A592-9FCB-E245-8DE2-603CECC9B1AC}" type="presParOf" srcId="{F05746C6-79D9-4BC9-BEA6-16DFCEA65C5B}" destId="{B49E60F8-9B6C-48D1-858F-87D4ECA12C98}" srcOrd="3" destOrd="0" presId="urn:microsoft.com/office/officeart/2009/3/layout/StepUpProcess"/>
    <dgm:cxn modelId="{59BA90B3-9176-5040-BAFC-358F77B52026}" type="presParOf" srcId="{B49E60F8-9B6C-48D1-858F-87D4ECA12C98}" destId="{5ED15289-7FE4-44D1-A479-27B96B0A3A7B}" srcOrd="0" destOrd="0" presId="urn:microsoft.com/office/officeart/2009/3/layout/StepUpProcess"/>
    <dgm:cxn modelId="{A29D6BE2-E49B-374A-B141-6D0C28FA32F7}" type="presParOf" srcId="{F05746C6-79D9-4BC9-BEA6-16DFCEA65C5B}" destId="{0501B6EB-0725-4A14-8525-A34972F33B60}" srcOrd="4" destOrd="0" presId="urn:microsoft.com/office/officeart/2009/3/layout/StepUpProcess"/>
    <dgm:cxn modelId="{6307F3BD-8C0E-924B-A2D0-FE1C09D5A2FD}" type="presParOf" srcId="{0501B6EB-0725-4A14-8525-A34972F33B60}" destId="{D4648BBB-F47B-4C72-A975-A0A91F29DACF}" srcOrd="0" destOrd="0" presId="urn:microsoft.com/office/officeart/2009/3/layout/StepUpProcess"/>
    <dgm:cxn modelId="{5FC47506-83C5-5E4D-8754-3D55905FC3E2}" type="presParOf" srcId="{0501B6EB-0725-4A14-8525-A34972F33B60}" destId="{58CA0FDE-FAE7-4D26-89FA-AEE86BC19E78}" srcOrd="1" destOrd="0" presId="urn:microsoft.com/office/officeart/2009/3/layout/StepUpProcess"/>
    <dgm:cxn modelId="{8ED0C1F1-6417-A24B-A4E9-5B97BE879802}" type="presParOf" srcId="{0501B6EB-0725-4A14-8525-A34972F33B60}" destId="{FDC64A55-4D5A-422B-B6C3-182B2B57DFA8}" srcOrd="2" destOrd="0" presId="urn:microsoft.com/office/officeart/2009/3/layout/StepUpProcess"/>
    <dgm:cxn modelId="{FA7D2011-CABD-4945-94B2-9316F0CF7664}" type="presParOf" srcId="{F05746C6-79D9-4BC9-BEA6-16DFCEA65C5B}" destId="{57BC85DD-C42B-4343-8BF4-C4A38E5CD442}" srcOrd="5" destOrd="0" presId="urn:microsoft.com/office/officeart/2009/3/layout/StepUpProcess"/>
    <dgm:cxn modelId="{D95A2D56-0E31-7C4A-B561-9B494249866A}" type="presParOf" srcId="{57BC85DD-C42B-4343-8BF4-C4A38E5CD442}" destId="{267AA566-9555-4AE3-A503-9BD6C50682E9}" srcOrd="0" destOrd="0" presId="urn:microsoft.com/office/officeart/2009/3/layout/StepUpProcess"/>
    <dgm:cxn modelId="{ED9FE1CA-BAE3-064D-93DF-B2B5EE9A81CC}" type="presParOf" srcId="{F05746C6-79D9-4BC9-BEA6-16DFCEA65C5B}" destId="{2DC63604-0D6B-4FFC-8358-EB5F700361DB}" srcOrd="6" destOrd="0" presId="urn:microsoft.com/office/officeart/2009/3/layout/StepUpProcess"/>
    <dgm:cxn modelId="{B9A283D2-7980-F34E-8927-439AA129541B}" type="presParOf" srcId="{2DC63604-0D6B-4FFC-8358-EB5F700361DB}" destId="{025E0487-EE87-4662-A975-7454729DEC01}" srcOrd="0" destOrd="0" presId="urn:microsoft.com/office/officeart/2009/3/layout/StepUpProcess"/>
    <dgm:cxn modelId="{83E6D70C-26FD-DD45-AA32-5308E3DE7A10}" type="presParOf" srcId="{2DC63604-0D6B-4FFC-8358-EB5F700361DB}" destId="{E9A04CB9-20A3-4F65-8902-B1124EF0C13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266D96-5707-4181-81DD-4E5A5EBB223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FBF0F057-DDBE-41DB-B32A-1FB051148837}">
      <dgm:prSet phldrT="[Text]" custT="1"/>
      <dgm:spPr/>
      <dgm:t>
        <a:bodyPr/>
        <a:lstStyle/>
        <a:p>
          <a:r>
            <a:rPr lang="en-US" sz="1600" b="1"/>
            <a:t>Applied &amp; Authentic</a:t>
          </a:r>
        </a:p>
      </dgm:t>
    </dgm:pt>
    <dgm:pt modelId="{08F71325-68BC-4797-96C5-5346149CBEC5}" type="parTrans" cxnId="{C3F5444E-7633-4CDD-8988-C8678636BC26}">
      <dgm:prSet/>
      <dgm:spPr/>
      <dgm:t>
        <a:bodyPr/>
        <a:lstStyle/>
        <a:p>
          <a:endParaRPr lang="en-US"/>
        </a:p>
      </dgm:t>
    </dgm:pt>
    <dgm:pt modelId="{56D39484-6B7E-4901-B4C3-EECE08BA3449}" type="sibTrans" cxnId="{C3F5444E-7633-4CDD-8988-C8678636BC26}">
      <dgm:prSet/>
      <dgm:spPr/>
      <dgm:t>
        <a:bodyPr/>
        <a:lstStyle/>
        <a:p>
          <a:endParaRPr lang="en-US"/>
        </a:p>
      </dgm:t>
    </dgm:pt>
    <dgm:pt modelId="{A5C76354-C031-4603-B377-9DDD55353D1E}">
      <dgm:prSet phldrT="[Text]" custT="1"/>
      <dgm:spPr/>
      <dgm:t>
        <a:bodyPr/>
        <a:lstStyle/>
        <a:p>
          <a:r>
            <a:rPr lang="en-US" sz="1400" dirty="0"/>
            <a:t>Interdisciplinary &amp; </a:t>
          </a:r>
          <a:r>
            <a:rPr lang="en-US" sz="1400" dirty="0" err="1"/>
            <a:t>transdisciplinary</a:t>
          </a:r>
          <a:endParaRPr lang="en-US" sz="1400" dirty="0"/>
        </a:p>
      </dgm:t>
    </dgm:pt>
    <dgm:pt modelId="{AA2B92CC-A157-4B4B-B623-91F67F472AB3}" type="parTrans" cxnId="{80D08C96-08F2-4297-B19E-13D0038BF299}">
      <dgm:prSet/>
      <dgm:spPr/>
      <dgm:t>
        <a:bodyPr/>
        <a:lstStyle/>
        <a:p>
          <a:endParaRPr lang="en-US"/>
        </a:p>
      </dgm:t>
    </dgm:pt>
    <dgm:pt modelId="{67445700-B247-4924-BC25-D46A85CB0257}" type="sibTrans" cxnId="{80D08C96-08F2-4297-B19E-13D0038BF299}">
      <dgm:prSet/>
      <dgm:spPr/>
      <dgm:t>
        <a:bodyPr/>
        <a:lstStyle/>
        <a:p>
          <a:endParaRPr lang="en-US"/>
        </a:p>
      </dgm:t>
    </dgm:pt>
    <dgm:pt modelId="{C5153378-9ADB-44C2-894F-82CFB0AA52B4}">
      <dgm:prSet phldrT="[Text]" custT="1"/>
      <dgm:spPr/>
      <dgm:t>
        <a:bodyPr/>
        <a:lstStyle/>
        <a:p>
          <a:r>
            <a:rPr lang="en-US" sz="1600" b="1" dirty="0"/>
            <a:t>Caring &amp; Community-Based </a:t>
          </a:r>
        </a:p>
      </dgm:t>
    </dgm:pt>
    <dgm:pt modelId="{EE035C84-EAA5-4B77-852F-F91411332500}" type="parTrans" cxnId="{DFEC45C6-2F46-4A0E-86D9-6176E5C99384}">
      <dgm:prSet/>
      <dgm:spPr/>
      <dgm:t>
        <a:bodyPr/>
        <a:lstStyle/>
        <a:p>
          <a:endParaRPr lang="en-US"/>
        </a:p>
      </dgm:t>
    </dgm:pt>
    <dgm:pt modelId="{197ED69F-8F53-4486-BF51-A1D17AC6BB10}" type="sibTrans" cxnId="{DFEC45C6-2F46-4A0E-86D9-6176E5C99384}">
      <dgm:prSet/>
      <dgm:spPr/>
      <dgm:t>
        <a:bodyPr/>
        <a:lstStyle/>
        <a:p>
          <a:endParaRPr lang="en-US"/>
        </a:p>
      </dgm:t>
    </dgm:pt>
    <dgm:pt modelId="{900F6F19-219B-405C-9E0A-9AA0FF7C7074}">
      <dgm:prSet phldrT="[Text]" custT="1"/>
      <dgm:spPr/>
      <dgm:t>
        <a:bodyPr/>
        <a:lstStyle/>
        <a:p>
          <a:r>
            <a:rPr lang="en-US" sz="1400" dirty="0"/>
            <a:t>Inclusive &amp; diverse</a:t>
          </a:r>
        </a:p>
      </dgm:t>
    </dgm:pt>
    <dgm:pt modelId="{BF887E67-FECC-4D8C-A95E-6F64581073F4}" type="parTrans" cxnId="{094F1FFC-3EE4-420B-B370-840306962D5A}">
      <dgm:prSet/>
      <dgm:spPr/>
      <dgm:t>
        <a:bodyPr/>
        <a:lstStyle/>
        <a:p>
          <a:endParaRPr lang="en-US"/>
        </a:p>
      </dgm:t>
    </dgm:pt>
    <dgm:pt modelId="{CAED2432-C262-499D-BCAA-BA8BCA02CEC3}" type="sibTrans" cxnId="{094F1FFC-3EE4-420B-B370-840306962D5A}">
      <dgm:prSet/>
      <dgm:spPr/>
      <dgm:t>
        <a:bodyPr/>
        <a:lstStyle/>
        <a:p>
          <a:endParaRPr lang="en-US"/>
        </a:p>
      </dgm:t>
    </dgm:pt>
    <dgm:pt modelId="{8BC50469-AB6D-4A49-98DA-691E34A3C547}">
      <dgm:prSet phldrT="[Text]" custT="1"/>
      <dgm:spPr/>
      <dgm:t>
        <a:bodyPr/>
        <a:lstStyle/>
        <a:p>
          <a:r>
            <a:rPr lang="en-US" sz="1400" dirty="0"/>
            <a:t>Learning community</a:t>
          </a:r>
        </a:p>
      </dgm:t>
    </dgm:pt>
    <dgm:pt modelId="{D1FBFD42-9579-464C-B667-6D3DC82BEA10}" type="parTrans" cxnId="{D2B92545-7E47-494C-9651-81C5F3B2952F}">
      <dgm:prSet/>
      <dgm:spPr/>
      <dgm:t>
        <a:bodyPr/>
        <a:lstStyle/>
        <a:p>
          <a:endParaRPr lang="en-US"/>
        </a:p>
      </dgm:t>
    </dgm:pt>
    <dgm:pt modelId="{B9DA0CA7-547C-4299-AB7C-D01CA0F6EE8F}" type="sibTrans" cxnId="{D2B92545-7E47-494C-9651-81C5F3B2952F}">
      <dgm:prSet/>
      <dgm:spPr/>
      <dgm:t>
        <a:bodyPr/>
        <a:lstStyle/>
        <a:p>
          <a:endParaRPr lang="en-US"/>
        </a:p>
      </dgm:t>
    </dgm:pt>
    <dgm:pt modelId="{93234335-D98C-4899-9496-7A6CDC72EF6F}">
      <dgm:prSet phldrT="[Text]" custT="1"/>
      <dgm:spPr/>
      <dgm:t>
        <a:bodyPr/>
        <a:lstStyle/>
        <a:p>
          <a:r>
            <a:rPr lang="en-US" sz="1600" b="1" dirty="0"/>
            <a:t>Transformational</a:t>
          </a:r>
        </a:p>
      </dgm:t>
    </dgm:pt>
    <dgm:pt modelId="{BE6A64EF-E792-41D5-BEEF-E60E90EDD706}" type="parTrans" cxnId="{593E49F5-9C54-4CAA-9A39-EFB4320C8B95}">
      <dgm:prSet/>
      <dgm:spPr/>
      <dgm:t>
        <a:bodyPr/>
        <a:lstStyle/>
        <a:p>
          <a:endParaRPr lang="en-US"/>
        </a:p>
      </dgm:t>
    </dgm:pt>
    <dgm:pt modelId="{70F66BBF-D478-4544-BF6B-D1E1D9E71850}" type="sibTrans" cxnId="{593E49F5-9C54-4CAA-9A39-EFB4320C8B95}">
      <dgm:prSet/>
      <dgm:spPr/>
      <dgm:t>
        <a:bodyPr/>
        <a:lstStyle/>
        <a:p>
          <a:endParaRPr lang="en-US"/>
        </a:p>
      </dgm:t>
    </dgm:pt>
    <dgm:pt modelId="{DD0CA839-1F56-485F-BA95-F1D1BEECEA01}">
      <dgm:prSet phldrT="[Text]" custT="1"/>
      <dgm:spPr/>
      <dgm:t>
        <a:bodyPr/>
        <a:lstStyle/>
        <a:p>
          <a:r>
            <a:rPr lang="en-US" sz="1400" dirty="0"/>
            <a:t>Social innovation, </a:t>
          </a:r>
          <a:r>
            <a:rPr lang="en-US" sz="1400" dirty="0" err="1"/>
            <a:t>changemaking</a:t>
          </a:r>
          <a:endParaRPr lang="en-US" sz="1400" dirty="0"/>
        </a:p>
      </dgm:t>
    </dgm:pt>
    <dgm:pt modelId="{166D6D5C-4178-451D-ACF0-BDDB7BAE462F}" type="parTrans" cxnId="{4C080F5C-8468-4B5D-84E3-7E050B706061}">
      <dgm:prSet/>
      <dgm:spPr/>
      <dgm:t>
        <a:bodyPr/>
        <a:lstStyle/>
        <a:p>
          <a:endParaRPr lang="en-US"/>
        </a:p>
      </dgm:t>
    </dgm:pt>
    <dgm:pt modelId="{2130F54C-C52A-4739-82BF-B45D041E6DC1}" type="sibTrans" cxnId="{4C080F5C-8468-4B5D-84E3-7E050B706061}">
      <dgm:prSet/>
      <dgm:spPr/>
      <dgm:t>
        <a:bodyPr/>
        <a:lstStyle/>
        <a:p>
          <a:endParaRPr lang="en-US"/>
        </a:p>
      </dgm:t>
    </dgm:pt>
    <dgm:pt modelId="{3CCABD43-1DA9-4874-8B5F-97DF20C4707E}">
      <dgm:prSet phldrT="[Text]" custT="1"/>
      <dgm:spPr/>
      <dgm:t>
        <a:bodyPr/>
        <a:lstStyle/>
        <a:p>
          <a:r>
            <a:rPr lang="en-US" sz="1400" dirty="0"/>
            <a:t>Experiential  &amp; participatory</a:t>
          </a:r>
        </a:p>
      </dgm:t>
    </dgm:pt>
    <dgm:pt modelId="{28DD1458-C003-49CB-9B8C-18D03B3785EE}" type="parTrans" cxnId="{BCCD85FA-0CB1-4B40-BBE4-F68BF734EFA4}">
      <dgm:prSet/>
      <dgm:spPr/>
      <dgm:t>
        <a:bodyPr/>
        <a:lstStyle/>
        <a:p>
          <a:endParaRPr lang="en-US"/>
        </a:p>
      </dgm:t>
    </dgm:pt>
    <dgm:pt modelId="{A457A8CD-1CD1-4335-A3F2-DD05846979D9}" type="sibTrans" cxnId="{BCCD85FA-0CB1-4B40-BBE4-F68BF734EFA4}">
      <dgm:prSet/>
      <dgm:spPr/>
      <dgm:t>
        <a:bodyPr/>
        <a:lstStyle/>
        <a:p>
          <a:endParaRPr lang="en-US"/>
        </a:p>
      </dgm:t>
    </dgm:pt>
    <dgm:pt modelId="{85B5176D-5104-45AE-B4AA-269205BC4CC4}">
      <dgm:prSet phldrT="[Text]" custT="1"/>
      <dgm:spPr/>
      <dgm:t>
        <a:bodyPr/>
        <a:lstStyle/>
        <a:p>
          <a:r>
            <a:rPr lang="en-US" sz="1400" dirty="0"/>
            <a:t>Flexible &amp; individualized</a:t>
          </a:r>
        </a:p>
      </dgm:t>
    </dgm:pt>
    <dgm:pt modelId="{556DFC2D-4FFF-4B18-A93B-1287D87DE352}" type="parTrans" cxnId="{1CEC64FC-648A-4086-B248-269129E846A2}">
      <dgm:prSet/>
      <dgm:spPr/>
      <dgm:t>
        <a:bodyPr/>
        <a:lstStyle/>
        <a:p>
          <a:endParaRPr lang="en-US"/>
        </a:p>
      </dgm:t>
    </dgm:pt>
    <dgm:pt modelId="{4E3312A2-6FC1-4A95-BFC2-E8622BCD5928}" type="sibTrans" cxnId="{1CEC64FC-648A-4086-B248-269129E846A2}">
      <dgm:prSet/>
      <dgm:spPr/>
      <dgm:t>
        <a:bodyPr/>
        <a:lstStyle/>
        <a:p>
          <a:endParaRPr lang="en-US"/>
        </a:p>
      </dgm:t>
    </dgm:pt>
    <dgm:pt modelId="{A71A7F33-3898-466E-9A3B-D4E980E54E85}">
      <dgm:prSet phldrT="[Text]" custT="1"/>
      <dgm:spPr/>
      <dgm:t>
        <a:bodyPr/>
        <a:lstStyle/>
        <a:p>
          <a:r>
            <a:rPr lang="en-US" sz="1400" dirty="0"/>
            <a:t>0pen practice</a:t>
          </a:r>
        </a:p>
      </dgm:t>
    </dgm:pt>
    <dgm:pt modelId="{B6662170-4838-4B98-91B6-8F854FD6772A}" type="parTrans" cxnId="{DDC46ADC-61EE-4482-96E5-BA383728D140}">
      <dgm:prSet/>
      <dgm:spPr/>
      <dgm:t>
        <a:bodyPr/>
        <a:lstStyle/>
        <a:p>
          <a:endParaRPr lang="en-US"/>
        </a:p>
      </dgm:t>
    </dgm:pt>
    <dgm:pt modelId="{39778917-96DD-4DEC-BC9A-F5E022BDD955}" type="sibTrans" cxnId="{DDC46ADC-61EE-4482-96E5-BA383728D140}">
      <dgm:prSet/>
      <dgm:spPr/>
      <dgm:t>
        <a:bodyPr/>
        <a:lstStyle/>
        <a:p>
          <a:endParaRPr lang="en-US"/>
        </a:p>
      </dgm:t>
    </dgm:pt>
    <dgm:pt modelId="{FF92D7FD-FFE8-4F6D-9343-431117148C8A}">
      <dgm:prSet phldrT="[Text]" custT="1"/>
      <dgm:spPr/>
      <dgm:t>
        <a:bodyPr/>
        <a:lstStyle/>
        <a:p>
          <a:r>
            <a:rPr lang="en-US" sz="1400"/>
            <a:t>Teamwork</a:t>
          </a:r>
        </a:p>
      </dgm:t>
    </dgm:pt>
    <dgm:pt modelId="{63014F21-4E40-40FF-BD64-AAEF67789676}" type="parTrans" cxnId="{FD051405-F08F-46FC-B124-298B07322B0A}">
      <dgm:prSet/>
      <dgm:spPr/>
      <dgm:t>
        <a:bodyPr/>
        <a:lstStyle/>
        <a:p>
          <a:endParaRPr lang="en-US"/>
        </a:p>
      </dgm:t>
    </dgm:pt>
    <dgm:pt modelId="{F2F8C725-628E-4948-A525-BAACF045E23F}" type="sibTrans" cxnId="{FD051405-F08F-46FC-B124-298B07322B0A}">
      <dgm:prSet/>
      <dgm:spPr/>
      <dgm:t>
        <a:bodyPr/>
        <a:lstStyle/>
        <a:p>
          <a:endParaRPr lang="en-US"/>
        </a:p>
      </dgm:t>
    </dgm:pt>
    <dgm:pt modelId="{6FB63E21-67D4-47C4-B9B8-EFDFEDC71ABB}">
      <dgm:prSet phldrT="[Text]" custT="1"/>
      <dgm:spPr/>
      <dgm:t>
        <a:bodyPr/>
        <a:lstStyle/>
        <a:p>
          <a:r>
            <a:rPr lang="en-US" sz="1400" dirty="0"/>
            <a:t>Co-creation</a:t>
          </a:r>
        </a:p>
      </dgm:t>
    </dgm:pt>
    <dgm:pt modelId="{769E8286-7A5F-4EB5-AC96-FC614D68E66E}" type="parTrans" cxnId="{9F6F8E85-5FB1-48F8-9ED2-800D47FDFBAB}">
      <dgm:prSet/>
      <dgm:spPr/>
      <dgm:t>
        <a:bodyPr/>
        <a:lstStyle/>
        <a:p>
          <a:endParaRPr lang="en-US"/>
        </a:p>
      </dgm:t>
    </dgm:pt>
    <dgm:pt modelId="{59983C55-3271-458D-8D7F-04E01D485DDA}" type="sibTrans" cxnId="{9F6F8E85-5FB1-48F8-9ED2-800D47FDFBAB}">
      <dgm:prSet/>
      <dgm:spPr/>
      <dgm:t>
        <a:bodyPr/>
        <a:lstStyle/>
        <a:p>
          <a:endParaRPr lang="en-US"/>
        </a:p>
      </dgm:t>
    </dgm:pt>
    <dgm:pt modelId="{83010B4D-FB2B-47FD-AC4A-D198609C9DA0}">
      <dgm:prSet phldrT="[Text]" custT="1"/>
      <dgm:spPr/>
      <dgm:t>
        <a:bodyPr/>
        <a:lstStyle/>
        <a:p>
          <a:r>
            <a:rPr lang="en-US" sz="1400" dirty="0"/>
            <a:t>Reconciliation</a:t>
          </a:r>
        </a:p>
      </dgm:t>
    </dgm:pt>
    <dgm:pt modelId="{0889A06B-D180-4FA9-A05A-433B207D67E1}" type="parTrans" cxnId="{AADF890F-46A5-4754-B501-102D155B9961}">
      <dgm:prSet/>
      <dgm:spPr/>
      <dgm:t>
        <a:bodyPr/>
        <a:lstStyle/>
        <a:p>
          <a:endParaRPr lang="en-US"/>
        </a:p>
      </dgm:t>
    </dgm:pt>
    <dgm:pt modelId="{C70743AB-15D6-4148-B999-C143895AF73A}" type="sibTrans" cxnId="{AADF890F-46A5-4754-B501-102D155B9961}">
      <dgm:prSet/>
      <dgm:spPr/>
      <dgm:t>
        <a:bodyPr/>
        <a:lstStyle/>
        <a:p>
          <a:endParaRPr lang="en-US"/>
        </a:p>
      </dgm:t>
    </dgm:pt>
    <dgm:pt modelId="{D1034ECD-BBE0-4EA8-ADEE-6EC070EEF47C}">
      <dgm:prSet phldrT="[Text]" custT="1"/>
      <dgm:spPr/>
      <dgm:t>
        <a:bodyPr/>
        <a:lstStyle/>
        <a:p>
          <a:r>
            <a:rPr lang="en-US" sz="1400" dirty="0"/>
            <a:t>Reflective practice</a:t>
          </a:r>
        </a:p>
      </dgm:t>
    </dgm:pt>
    <dgm:pt modelId="{0CCEF5EB-5A3D-427A-A236-541C79E1AD7E}" type="parTrans" cxnId="{26614525-D78C-417D-9E6E-D8DD5DD595CC}">
      <dgm:prSet/>
      <dgm:spPr/>
      <dgm:t>
        <a:bodyPr/>
        <a:lstStyle/>
        <a:p>
          <a:endParaRPr lang="en-US"/>
        </a:p>
      </dgm:t>
    </dgm:pt>
    <dgm:pt modelId="{774FCE4A-8FAB-4B45-BAFD-27185A2D4DB5}" type="sibTrans" cxnId="{26614525-D78C-417D-9E6E-D8DD5DD595CC}">
      <dgm:prSet/>
      <dgm:spPr/>
      <dgm:t>
        <a:bodyPr/>
        <a:lstStyle/>
        <a:p>
          <a:endParaRPr lang="en-US"/>
        </a:p>
      </dgm:t>
    </dgm:pt>
    <dgm:pt modelId="{DE204429-3767-45DE-BEF8-04C824191698}">
      <dgm:prSet phldrT="[Text]" custT="1"/>
      <dgm:spPr/>
      <dgm:t>
        <a:bodyPr/>
        <a:lstStyle/>
        <a:p>
          <a:r>
            <a:rPr lang="en-US" sz="1400" dirty="0"/>
            <a:t>Sense of place/virtual space</a:t>
          </a:r>
        </a:p>
      </dgm:t>
    </dgm:pt>
    <dgm:pt modelId="{473CCA17-364B-4F98-90B9-42A2132BB6A6}" type="parTrans" cxnId="{6AB27DB3-6CEA-43A8-B84D-C434082F11C6}">
      <dgm:prSet/>
      <dgm:spPr/>
      <dgm:t>
        <a:bodyPr/>
        <a:lstStyle/>
        <a:p>
          <a:endParaRPr lang="en-US"/>
        </a:p>
      </dgm:t>
    </dgm:pt>
    <dgm:pt modelId="{C2CFB959-C610-4448-9632-FC141092ADEC}" type="sibTrans" cxnId="{6AB27DB3-6CEA-43A8-B84D-C434082F11C6}">
      <dgm:prSet/>
      <dgm:spPr/>
      <dgm:t>
        <a:bodyPr/>
        <a:lstStyle/>
        <a:p>
          <a:endParaRPr lang="en-US"/>
        </a:p>
      </dgm:t>
    </dgm:pt>
    <dgm:pt modelId="{23441C1D-05B4-4BBD-8B2D-D0863994B60D}">
      <dgm:prSet phldrT="[Text]" custT="1"/>
      <dgm:spPr/>
      <dgm:t>
        <a:bodyPr/>
        <a:lstStyle/>
        <a:p>
          <a:r>
            <a:rPr lang="en-US" sz="1400" dirty="0"/>
            <a:t>Real world impact</a:t>
          </a:r>
        </a:p>
      </dgm:t>
    </dgm:pt>
    <dgm:pt modelId="{2BA1BD8B-AF48-4324-82FF-610619BF64CF}" type="parTrans" cxnId="{BBB8F7DF-1F8B-49F0-A04A-A150AD72B524}">
      <dgm:prSet/>
      <dgm:spPr/>
      <dgm:t>
        <a:bodyPr/>
        <a:lstStyle/>
        <a:p>
          <a:endParaRPr lang="en-US"/>
        </a:p>
      </dgm:t>
    </dgm:pt>
    <dgm:pt modelId="{3F2DDF39-D4C7-4AEE-86C3-D94ED7DC0D92}" type="sibTrans" cxnId="{BBB8F7DF-1F8B-49F0-A04A-A150AD72B524}">
      <dgm:prSet/>
      <dgm:spPr/>
      <dgm:t>
        <a:bodyPr/>
        <a:lstStyle/>
        <a:p>
          <a:endParaRPr lang="en-US"/>
        </a:p>
      </dgm:t>
    </dgm:pt>
    <dgm:pt modelId="{14D72547-C6DD-44C3-809C-3D3A6C0BB3B4}">
      <dgm:prSet phldrT="[Text]" custT="1"/>
      <dgm:spPr/>
      <dgm:t>
        <a:bodyPr/>
        <a:lstStyle/>
        <a:p>
          <a:r>
            <a:rPr lang="en-US" sz="1400"/>
            <a:t>Supportive</a:t>
          </a:r>
        </a:p>
      </dgm:t>
    </dgm:pt>
    <dgm:pt modelId="{27E09527-F5D4-4274-888D-8C4A72EB5D4B}" type="parTrans" cxnId="{68CF184A-C833-4693-AD4B-EB34FC0C03FB}">
      <dgm:prSet/>
      <dgm:spPr/>
      <dgm:t>
        <a:bodyPr/>
        <a:lstStyle/>
        <a:p>
          <a:endParaRPr lang="en-US"/>
        </a:p>
      </dgm:t>
    </dgm:pt>
    <dgm:pt modelId="{19635CE9-7641-4DA7-885F-CAC32BC29721}" type="sibTrans" cxnId="{68CF184A-C833-4693-AD4B-EB34FC0C03FB}">
      <dgm:prSet/>
      <dgm:spPr/>
      <dgm:t>
        <a:bodyPr/>
        <a:lstStyle/>
        <a:p>
          <a:endParaRPr lang="en-US"/>
        </a:p>
      </dgm:t>
    </dgm:pt>
    <dgm:pt modelId="{336D3A8F-D62A-4ED7-85C7-080188F499F7}">
      <dgm:prSet phldrT="[Text]" custT="1"/>
      <dgm:spPr/>
      <dgm:t>
        <a:bodyPr/>
        <a:lstStyle/>
        <a:p>
          <a:r>
            <a:rPr lang="en-US" sz="1400" dirty="0"/>
            <a:t>Outcomes-based curricula and assessment</a:t>
          </a:r>
        </a:p>
      </dgm:t>
    </dgm:pt>
    <dgm:pt modelId="{EAA23305-B988-4AF8-AC9A-73F2DE25882D}" type="parTrans" cxnId="{FA12E0D1-4DAE-46BD-B9E1-53F992CE4FEC}">
      <dgm:prSet/>
      <dgm:spPr/>
      <dgm:t>
        <a:bodyPr/>
        <a:lstStyle/>
        <a:p>
          <a:endParaRPr lang="en-US"/>
        </a:p>
      </dgm:t>
    </dgm:pt>
    <dgm:pt modelId="{F5BFC1EF-87E3-4509-952B-9A575584F138}" type="sibTrans" cxnId="{FA12E0D1-4DAE-46BD-B9E1-53F992CE4FEC}">
      <dgm:prSet/>
      <dgm:spPr/>
      <dgm:t>
        <a:bodyPr/>
        <a:lstStyle/>
        <a:p>
          <a:endParaRPr lang="en-US"/>
        </a:p>
      </dgm:t>
    </dgm:pt>
    <dgm:pt modelId="{A05900C7-9CEC-487E-9F06-71FF44CF2A21}" type="pres">
      <dgm:prSet presAssocID="{FE266D96-5707-4181-81DD-4E5A5EBB223A}" presName="Name0" presStyleCnt="0">
        <dgm:presLayoutVars>
          <dgm:dir/>
          <dgm:animLvl val="lvl"/>
          <dgm:resizeHandles val="exact"/>
        </dgm:presLayoutVars>
      </dgm:prSet>
      <dgm:spPr/>
    </dgm:pt>
    <dgm:pt modelId="{7046BCDE-5D6E-49AE-8D2B-A99908C4F210}" type="pres">
      <dgm:prSet presAssocID="{FBF0F057-DDBE-41DB-B32A-1FB051148837}" presName="linNode" presStyleCnt="0"/>
      <dgm:spPr/>
    </dgm:pt>
    <dgm:pt modelId="{17200785-BFCA-4F56-9D80-77F7FB105CB1}" type="pres">
      <dgm:prSet presAssocID="{FBF0F057-DDBE-41DB-B32A-1FB051148837}" presName="parentText" presStyleLbl="node1" presStyleIdx="0" presStyleCnt="3" custScaleX="143468" custScaleY="177156">
        <dgm:presLayoutVars>
          <dgm:chMax val="1"/>
          <dgm:bulletEnabled val="1"/>
        </dgm:presLayoutVars>
      </dgm:prSet>
      <dgm:spPr/>
    </dgm:pt>
    <dgm:pt modelId="{F917B3B3-6787-4BBF-9028-30C4141D8E6F}" type="pres">
      <dgm:prSet presAssocID="{FBF0F057-DDBE-41DB-B32A-1FB051148837}" presName="descendantText" presStyleLbl="alignAccFollowNode1" presStyleIdx="0" presStyleCnt="3" custScaleX="235795" custScaleY="235795" custLinFactNeighborX="266" custLinFactNeighborY="-467">
        <dgm:presLayoutVars>
          <dgm:bulletEnabled val="1"/>
        </dgm:presLayoutVars>
      </dgm:prSet>
      <dgm:spPr/>
    </dgm:pt>
    <dgm:pt modelId="{5A24C8AC-EC65-484E-8919-D0CFFFF6480A}" type="pres">
      <dgm:prSet presAssocID="{56D39484-6B7E-4901-B4C3-EECE08BA3449}" presName="sp" presStyleCnt="0"/>
      <dgm:spPr/>
    </dgm:pt>
    <dgm:pt modelId="{EA39E5AF-6A22-4CB7-8795-33C667888B97}" type="pres">
      <dgm:prSet presAssocID="{C5153378-9ADB-44C2-894F-82CFB0AA52B4}" presName="linNode" presStyleCnt="0"/>
      <dgm:spPr/>
    </dgm:pt>
    <dgm:pt modelId="{5CA61BB7-1A3D-436B-971A-E38658220AD7}" type="pres">
      <dgm:prSet presAssocID="{C5153378-9ADB-44C2-894F-82CFB0AA52B4}" presName="parentText" presStyleLbl="node1" presStyleIdx="1" presStyleCnt="3" custScaleX="144202" custScaleY="177156">
        <dgm:presLayoutVars>
          <dgm:chMax val="1"/>
          <dgm:bulletEnabled val="1"/>
        </dgm:presLayoutVars>
      </dgm:prSet>
      <dgm:spPr/>
    </dgm:pt>
    <dgm:pt modelId="{616E77A1-E202-4DE2-9F75-CD78C31E875E}" type="pres">
      <dgm:prSet presAssocID="{C5153378-9ADB-44C2-894F-82CFB0AA52B4}" presName="descendantText" presStyleLbl="alignAccFollowNode1" presStyleIdx="1" presStyleCnt="3" custScaleX="235795" custScaleY="235795">
        <dgm:presLayoutVars>
          <dgm:bulletEnabled val="1"/>
        </dgm:presLayoutVars>
      </dgm:prSet>
      <dgm:spPr/>
    </dgm:pt>
    <dgm:pt modelId="{4F241B70-E1DC-41AA-BC78-73D82A16D35E}" type="pres">
      <dgm:prSet presAssocID="{197ED69F-8F53-4486-BF51-A1D17AC6BB10}" presName="sp" presStyleCnt="0"/>
      <dgm:spPr/>
    </dgm:pt>
    <dgm:pt modelId="{566BCE19-3088-4724-A3D6-B54C842AB5B1}" type="pres">
      <dgm:prSet presAssocID="{93234335-D98C-4899-9496-7A6CDC72EF6F}" presName="linNode" presStyleCnt="0"/>
      <dgm:spPr/>
    </dgm:pt>
    <dgm:pt modelId="{57DACAA9-C8AC-415A-A98F-08265BA514F0}" type="pres">
      <dgm:prSet presAssocID="{93234335-D98C-4899-9496-7A6CDC72EF6F}" presName="parentText" presStyleLbl="node1" presStyleIdx="2" presStyleCnt="3" custScaleX="140272" custScaleY="177156">
        <dgm:presLayoutVars>
          <dgm:chMax val="1"/>
          <dgm:bulletEnabled val="1"/>
        </dgm:presLayoutVars>
      </dgm:prSet>
      <dgm:spPr/>
    </dgm:pt>
    <dgm:pt modelId="{2586E796-1525-41F2-A40D-F6E352AFB343}" type="pres">
      <dgm:prSet presAssocID="{93234335-D98C-4899-9496-7A6CDC72EF6F}" presName="descendantText" presStyleLbl="alignAccFollowNode1" presStyleIdx="2" presStyleCnt="3" custScaleX="235795" custScaleY="235795">
        <dgm:presLayoutVars>
          <dgm:bulletEnabled val="1"/>
        </dgm:presLayoutVars>
      </dgm:prSet>
      <dgm:spPr/>
    </dgm:pt>
  </dgm:ptLst>
  <dgm:cxnLst>
    <dgm:cxn modelId="{FD051405-F08F-46FC-B124-298B07322B0A}" srcId="{C5153378-9ADB-44C2-894F-82CFB0AA52B4}" destId="{FF92D7FD-FFE8-4F6D-9343-431117148C8A}" srcOrd="3" destOrd="0" parTransId="{63014F21-4E40-40FF-BD64-AAEF67789676}" sibTransId="{F2F8C725-628E-4948-A525-BAACF045E23F}"/>
    <dgm:cxn modelId="{9D2F000A-A99F-2F48-9616-6EFE1CADE77A}" type="presOf" srcId="{DE204429-3767-45DE-BEF8-04C824191698}" destId="{616E77A1-E202-4DE2-9F75-CD78C31E875E}" srcOrd="0" destOrd="5" presId="urn:microsoft.com/office/officeart/2005/8/layout/vList5"/>
    <dgm:cxn modelId="{AADF890F-46A5-4754-B501-102D155B9961}" srcId="{93234335-D98C-4899-9496-7A6CDC72EF6F}" destId="{83010B4D-FB2B-47FD-AC4A-D198609C9DA0}" srcOrd="1" destOrd="0" parTransId="{0889A06B-D180-4FA9-A05A-433B207D67E1}" sibTransId="{C70743AB-15D6-4148-B999-C143895AF73A}"/>
    <dgm:cxn modelId="{CD66B210-92B4-5748-A2EB-F5404F202E85}" type="presOf" srcId="{FE266D96-5707-4181-81DD-4E5A5EBB223A}" destId="{A05900C7-9CEC-487E-9F06-71FF44CF2A21}" srcOrd="0" destOrd="0" presId="urn:microsoft.com/office/officeart/2005/8/layout/vList5"/>
    <dgm:cxn modelId="{4E729F1A-E48C-CE40-8861-8D89376C9346}" type="presOf" srcId="{A5C76354-C031-4603-B377-9DDD55353D1E}" destId="{F917B3B3-6787-4BBF-9028-30C4141D8E6F}" srcOrd="0" destOrd="0" presId="urn:microsoft.com/office/officeart/2005/8/layout/vList5"/>
    <dgm:cxn modelId="{26614525-D78C-417D-9E6E-D8DD5DD595CC}" srcId="{93234335-D98C-4899-9496-7A6CDC72EF6F}" destId="{D1034ECD-BBE0-4EA8-ADEE-6EC070EEF47C}" srcOrd="3" destOrd="0" parTransId="{0CCEF5EB-5A3D-427A-A236-541C79E1AD7E}" sibTransId="{774FCE4A-8FAB-4B45-BAFD-27185A2D4DB5}"/>
    <dgm:cxn modelId="{3F3A602C-73A6-C44E-A463-73A7C0A9A48F}" type="presOf" srcId="{FF92D7FD-FFE8-4F6D-9343-431117148C8A}" destId="{616E77A1-E202-4DE2-9F75-CD78C31E875E}" srcOrd="0" destOrd="3" presId="urn:microsoft.com/office/officeart/2005/8/layout/vList5"/>
    <dgm:cxn modelId="{57328D2E-6BF3-6F43-9553-F9A49C56628C}" type="presOf" srcId="{85B5176D-5104-45AE-B4AA-269205BC4CC4}" destId="{F917B3B3-6787-4BBF-9028-30C4141D8E6F}" srcOrd="0" destOrd="2" presId="urn:microsoft.com/office/officeart/2005/8/layout/vList5"/>
    <dgm:cxn modelId="{2DF17131-7BC7-CE4D-B6A3-1FF045D00908}" type="presOf" srcId="{23441C1D-05B4-4BBD-8B2D-D0863994B60D}" destId="{2586E796-1525-41F2-A40D-F6E352AFB343}" srcOrd="0" destOrd="2" presId="urn:microsoft.com/office/officeart/2005/8/layout/vList5"/>
    <dgm:cxn modelId="{0FF4BD38-A623-3D43-8CB4-1D81D81B0404}" type="presOf" srcId="{6FB63E21-67D4-47C4-B9B8-EFDFEDC71ABB}" destId="{616E77A1-E202-4DE2-9F75-CD78C31E875E}" srcOrd="0" destOrd="4" presId="urn:microsoft.com/office/officeart/2005/8/layout/vList5"/>
    <dgm:cxn modelId="{D2B92545-7E47-494C-9651-81C5F3B2952F}" srcId="{C5153378-9ADB-44C2-894F-82CFB0AA52B4}" destId="{8BC50469-AB6D-4A49-98DA-691E34A3C547}" srcOrd="1" destOrd="0" parTransId="{D1FBFD42-9579-464C-B667-6D3DC82BEA10}" sibTransId="{B9DA0CA7-547C-4299-AB7C-D01CA0F6EE8F}"/>
    <dgm:cxn modelId="{68CF184A-C833-4693-AD4B-EB34FC0C03FB}" srcId="{C5153378-9ADB-44C2-894F-82CFB0AA52B4}" destId="{14D72547-C6DD-44C3-809C-3D3A6C0BB3B4}" srcOrd="2" destOrd="0" parTransId="{27E09527-F5D4-4274-888D-8C4A72EB5D4B}" sibTransId="{19635CE9-7641-4DA7-885F-CAC32BC29721}"/>
    <dgm:cxn modelId="{C3F5444E-7633-4CDD-8988-C8678636BC26}" srcId="{FE266D96-5707-4181-81DD-4E5A5EBB223A}" destId="{FBF0F057-DDBE-41DB-B32A-1FB051148837}" srcOrd="0" destOrd="0" parTransId="{08F71325-68BC-4797-96C5-5346149CBEC5}" sibTransId="{56D39484-6B7E-4901-B4C3-EECE08BA3449}"/>
    <dgm:cxn modelId="{4C080F5C-8468-4B5D-84E3-7E050B706061}" srcId="{93234335-D98C-4899-9496-7A6CDC72EF6F}" destId="{DD0CA839-1F56-485F-BA95-F1D1BEECEA01}" srcOrd="0" destOrd="0" parTransId="{166D6D5C-4178-451D-ACF0-BDDB7BAE462F}" sibTransId="{2130F54C-C52A-4739-82BF-B45D041E6DC1}"/>
    <dgm:cxn modelId="{0020A364-2DA9-BB44-9800-FED3FF2B59A5}" type="presOf" srcId="{336D3A8F-D62A-4ED7-85C7-080188F499F7}" destId="{F917B3B3-6787-4BBF-9028-30C4141D8E6F}" srcOrd="0" destOrd="3" presId="urn:microsoft.com/office/officeart/2005/8/layout/vList5"/>
    <dgm:cxn modelId="{127A0A79-9E03-6749-9BFB-7AE426EFB80D}" type="presOf" srcId="{3CCABD43-1DA9-4874-8B5F-97DF20C4707E}" destId="{F917B3B3-6787-4BBF-9028-30C4141D8E6F}" srcOrd="0" destOrd="1" presId="urn:microsoft.com/office/officeart/2005/8/layout/vList5"/>
    <dgm:cxn modelId="{A938307B-C3C2-E443-A92C-38DF87B21FDF}" type="presOf" srcId="{D1034ECD-BBE0-4EA8-ADEE-6EC070EEF47C}" destId="{2586E796-1525-41F2-A40D-F6E352AFB343}" srcOrd="0" destOrd="3" presId="urn:microsoft.com/office/officeart/2005/8/layout/vList5"/>
    <dgm:cxn modelId="{9F6F8E85-5FB1-48F8-9ED2-800D47FDFBAB}" srcId="{C5153378-9ADB-44C2-894F-82CFB0AA52B4}" destId="{6FB63E21-67D4-47C4-B9B8-EFDFEDC71ABB}" srcOrd="4" destOrd="0" parTransId="{769E8286-7A5F-4EB5-AC96-FC614D68E66E}" sibTransId="{59983C55-3271-458D-8D7F-04E01D485DDA}"/>
    <dgm:cxn modelId="{5686C889-BF29-AE4C-8EBE-527884B92C3B}" type="presOf" srcId="{14D72547-C6DD-44C3-809C-3D3A6C0BB3B4}" destId="{616E77A1-E202-4DE2-9F75-CD78C31E875E}" srcOrd="0" destOrd="2" presId="urn:microsoft.com/office/officeart/2005/8/layout/vList5"/>
    <dgm:cxn modelId="{B231B495-6329-5A4A-B830-464508BEE5DE}" type="presOf" srcId="{83010B4D-FB2B-47FD-AC4A-D198609C9DA0}" destId="{2586E796-1525-41F2-A40D-F6E352AFB343}" srcOrd="0" destOrd="1" presId="urn:microsoft.com/office/officeart/2005/8/layout/vList5"/>
    <dgm:cxn modelId="{80D08C96-08F2-4297-B19E-13D0038BF299}" srcId="{FBF0F057-DDBE-41DB-B32A-1FB051148837}" destId="{A5C76354-C031-4603-B377-9DDD55353D1E}" srcOrd="0" destOrd="0" parTransId="{AA2B92CC-A157-4B4B-B623-91F67F472AB3}" sibTransId="{67445700-B247-4924-BC25-D46A85CB0257}"/>
    <dgm:cxn modelId="{6AB27DB3-6CEA-43A8-B84D-C434082F11C6}" srcId="{C5153378-9ADB-44C2-894F-82CFB0AA52B4}" destId="{DE204429-3767-45DE-BEF8-04C824191698}" srcOrd="5" destOrd="0" parTransId="{473CCA17-364B-4F98-90B9-42A2132BB6A6}" sibTransId="{C2CFB959-C610-4448-9632-FC141092ADEC}"/>
    <dgm:cxn modelId="{156CE1B4-94CB-4C4C-AB54-2EA989E4F593}" type="presOf" srcId="{900F6F19-219B-405C-9E0A-9AA0FF7C7074}" destId="{616E77A1-E202-4DE2-9F75-CD78C31E875E}" srcOrd="0" destOrd="0" presId="urn:microsoft.com/office/officeart/2005/8/layout/vList5"/>
    <dgm:cxn modelId="{CD842FB9-DC0E-234F-B6B8-524C9569A655}" type="presOf" srcId="{C5153378-9ADB-44C2-894F-82CFB0AA52B4}" destId="{5CA61BB7-1A3D-436B-971A-E38658220AD7}" srcOrd="0" destOrd="0" presId="urn:microsoft.com/office/officeart/2005/8/layout/vList5"/>
    <dgm:cxn modelId="{DFEC45C6-2F46-4A0E-86D9-6176E5C99384}" srcId="{FE266D96-5707-4181-81DD-4E5A5EBB223A}" destId="{C5153378-9ADB-44C2-894F-82CFB0AA52B4}" srcOrd="1" destOrd="0" parTransId="{EE035C84-EAA5-4B77-852F-F91411332500}" sibTransId="{197ED69F-8F53-4486-BF51-A1D17AC6BB10}"/>
    <dgm:cxn modelId="{2034EDCC-C5C9-5F4C-B0D3-33FB1E041E9A}" type="presOf" srcId="{FBF0F057-DDBE-41DB-B32A-1FB051148837}" destId="{17200785-BFCA-4F56-9D80-77F7FB105CB1}" srcOrd="0" destOrd="0" presId="urn:microsoft.com/office/officeart/2005/8/layout/vList5"/>
    <dgm:cxn modelId="{FA12E0D1-4DAE-46BD-B9E1-53F992CE4FEC}" srcId="{FBF0F057-DDBE-41DB-B32A-1FB051148837}" destId="{336D3A8F-D62A-4ED7-85C7-080188F499F7}" srcOrd="3" destOrd="0" parTransId="{EAA23305-B988-4AF8-AC9A-73F2DE25882D}" sibTransId="{F5BFC1EF-87E3-4509-952B-9A575584F138}"/>
    <dgm:cxn modelId="{4AAF47D7-3CAC-9847-B09A-71F4701CA747}" type="presOf" srcId="{DD0CA839-1F56-485F-BA95-F1D1BEECEA01}" destId="{2586E796-1525-41F2-A40D-F6E352AFB343}" srcOrd="0" destOrd="0" presId="urn:microsoft.com/office/officeart/2005/8/layout/vList5"/>
    <dgm:cxn modelId="{DDC46ADC-61EE-4482-96E5-BA383728D140}" srcId="{FBF0F057-DDBE-41DB-B32A-1FB051148837}" destId="{A71A7F33-3898-466E-9A3B-D4E980E54E85}" srcOrd="4" destOrd="0" parTransId="{B6662170-4838-4B98-91B6-8F854FD6772A}" sibTransId="{39778917-96DD-4DEC-BC9A-F5E022BDD955}"/>
    <dgm:cxn modelId="{BBB8F7DF-1F8B-49F0-A04A-A150AD72B524}" srcId="{93234335-D98C-4899-9496-7A6CDC72EF6F}" destId="{23441C1D-05B4-4BBD-8B2D-D0863994B60D}" srcOrd="2" destOrd="0" parTransId="{2BA1BD8B-AF48-4324-82FF-610619BF64CF}" sibTransId="{3F2DDF39-D4C7-4AEE-86C3-D94ED7DC0D92}"/>
    <dgm:cxn modelId="{62EDA8EA-4516-9B46-9BD7-D45819B43E71}" type="presOf" srcId="{8BC50469-AB6D-4A49-98DA-691E34A3C547}" destId="{616E77A1-E202-4DE2-9F75-CD78C31E875E}" srcOrd="0" destOrd="1" presId="urn:microsoft.com/office/officeart/2005/8/layout/vList5"/>
    <dgm:cxn modelId="{67CE17ED-FB11-EC4D-8C61-11E201417E2C}" type="presOf" srcId="{93234335-D98C-4899-9496-7A6CDC72EF6F}" destId="{57DACAA9-C8AC-415A-A98F-08265BA514F0}" srcOrd="0" destOrd="0" presId="urn:microsoft.com/office/officeart/2005/8/layout/vList5"/>
    <dgm:cxn modelId="{3DBE49F2-248E-A844-9EAB-BB5EF0C5E6A0}" type="presOf" srcId="{A71A7F33-3898-466E-9A3B-D4E980E54E85}" destId="{F917B3B3-6787-4BBF-9028-30C4141D8E6F}" srcOrd="0" destOrd="4" presId="urn:microsoft.com/office/officeart/2005/8/layout/vList5"/>
    <dgm:cxn modelId="{593E49F5-9C54-4CAA-9A39-EFB4320C8B95}" srcId="{FE266D96-5707-4181-81DD-4E5A5EBB223A}" destId="{93234335-D98C-4899-9496-7A6CDC72EF6F}" srcOrd="2" destOrd="0" parTransId="{BE6A64EF-E792-41D5-BEEF-E60E90EDD706}" sibTransId="{70F66BBF-D478-4544-BF6B-D1E1D9E71850}"/>
    <dgm:cxn modelId="{BCCD85FA-0CB1-4B40-BBE4-F68BF734EFA4}" srcId="{FBF0F057-DDBE-41DB-B32A-1FB051148837}" destId="{3CCABD43-1DA9-4874-8B5F-97DF20C4707E}" srcOrd="1" destOrd="0" parTransId="{28DD1458-C003-49CB-9B8C-18D03B3785EE}" sibTransId="{A457A8CD-1CD1-4335-A3F2-DD05846979D9}"/>
    <dgm:cxn modelId="{094F1FFC-3EE4-420B-B370-840306962D5A}" srcId="{C5153378-9ADB-44C2-894F-82CFB0AA52B4}" destId="{900F6F19-219B-405C-9E0A-9AA0FF7C7074}" srcOrd="0" destOrd="0" parTransId="{BF887E67-FECC-4D8C-A95E-6F64581073F4}" sibTransId="{CAED2432-C262-499D-BCAA-BA8BCA02CEC3}"/>
    <dgm:cxn modelId="{1CEC64FC-648A-4086-B248-269129E846A2}" srcId="{FBF0F057-DDBE-41DB-B32A-1FB051148837}" destId="{85B5176D-5104-45AE-B4AA-269205BC4CC4}" srcOrd="2" destOrd="0" parTransId="{556DFC2D-4FFF-4B18-A93B-1287D87DE352}" sibTransId="{4E3312A2-6FC1-4A95-BFC2-E8622BCD5928}"/>
    <dgm:cxn modelId="{48FC98FC-E785-FD47-AEE4-7F019B0BBAA2}" type="presParOf" srcId="{A05900C7-9CEC-487E-9F06-71FF44CF2A21}" destId="{7046BCDE-5D6E-49AE-8D2B-A99908C4F210}" srcOrd="0" destOrd="0" presId="urn:microsoft.com/office/officeart/2005/8/layout/vList5"/>
    <dgm:cxn modelId="{8C7B373B-E525-5040-A33F-A6A0E0E24113}" type="presParOf" srcId="{7046BCDE-5D6E-49AE-8D2B-A99908C4F210}" destId="{17200785-BFCA-4F56-9D80-77F7FB105CB1}" srcOrd="0" destOrd="0" presId="urn:microsoft.com/office/officeart/2005/8/layout/vList5"/>
    <dgm:cxn modelId="{195F928F-154B-AD4F-9312-34867FC85307}" type="presParOf" srcId="{7046BCDE-5D6E-49AE-8D2B-A99908C4F210}" destId="{F917B3B3-6787-4BBF-9028-30C4141D8E6F}" srcOrd="1" destOrd="0" presId="urn:microsoft.com/office/officeart/2005/8/layout/vList5"/>
    <dgm:cxn modelId="{B1BE9A4A-473F-034A-A03E-3F2B76E4A719}" type="presParOf" srcId="{A05900C7-9CEC-487E-9F06-71FF44CF2A21}" destId="{5A24C8AC-EC65-484E-8919-D0CFFFF6480A}" srcOrd="1" destOrd="0" presId="urn:microsoft.com/office/officeart/2005/8/layout/vList5"/>
    <dgm:cxn modelId="{3B19CFFF-F079-AE4E-A432-D3BCF1C46586}" type="presParOf" srcId="{A05900C7-9CEC-487E-9F06-71FF44CF2A21}" destId="{EA39E5AF-6A22-4CB7-8795-33C667888B97}" srcOrd="2" destOrd="0" presId="urn:microsoft.com/office/officeart/2005/8/layout/vList5"/>
    <dgm:cxn modelId="{EB6B3620-89A1-854D-BE3F-CE866BFE7264}" type="presParOf" srcId="{EA39E5AF-6A22-4CB7-8795-33C667888B97}" destId="{5CA61BB7-1A3D-436B-971A-E38658220AD7}" srcOrd="0" destOrd="0" presId="urn:microsoft.com/office/officeart/2005/8/layout/vList5"/>
    <dgm:cxn modelId="{C827419D-4F7D-B34D-A39F-104245C105C1}" type="presParOf" srcId="{EA39E5AF-6A22-4CB7-8795-33C667888B97}" destId="{616E77A1-E202-4DE2-9F75-CD78C31E875E}" srcOrd="1" destOrd="0" presId="urn:microsoft.com/office/officeart/2005/8/layout/vList5"/>
    <dgm:cxn modelId="{77DAAB22-D23F-3040-A35D-24EE415ED73F}" type="presParOf" srcId="{A05900C7-9CEC-487E-9F06-71FF44CF2A21}" destId="{4F241B70-E1DC-41AA-BC78-73D82A16D35E}" srcOrd="3" destOrd="0" presId="urn:microsoft.com/office/officeart/2005/8/layout/vList5"/>
    <dgm:cxn modelId="{AEFC35D3-25D2-7C4B-B40F-45C711F3DCFE}" type="presParOf" srcId="{A05900C7-9CEC-487E-9F06-71FF44CF2A21}" destId="{566BCE19-3088-4724-A3D6-B54C842AB5B1}" srcOrd="4" destOrd="0" presId="urn:microsoft.com/office/officeart/2005/8/layout/vList5"/>
    <dgm:cxn modelId="{FCD70897-3A57-684C-BA5E-CD7505068347}" type="presParOf" srcId="{566BCE19-3088-4724-A3D6-B54C842AB5B1}" destId="{57DACAA9-C8AC-415A-A98F-08265BA514F0}" srcOrd="0" destOrd="0" presId="urn:microsoft.com/office/officeart/2005/8/layout/vList5"/>
    <dgm:cxn modelId="{0BBAD5FE-CEA4-FA44-AB7B-3B480176F0A9}" type="presParOf" srcId="{566BCE19-3088-4724-A3D6-B54C842AB5B1}" destId="{2586E796-1525-41F2-A40D-F6E352AFB3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C7720-A067-4A6C-9ABA-3A95078D1C52}">
      <dsp:nvSpPr>
        <dsp:cNvPr id="0" name=""/>
        <dsp:cNvSpPr/>
      </dsp:nvSpPr>
      <dsp:spPr>
        <a:xfrm rot="5400000">
          <a:off x="378729" y="1585166"/>
          <a:ext cx="1127602" cy="1876305"/>
        </a:xfrm>
        <a:prstGeom prst="corner">
          <a:avLst>
            <a:gd name="adj1" fmla="val 16120"/>
            <a:gd name="adj2" fmla="val 16110"/>
          </a:avLst>
        </a:prstGeom>
        <a:solidFill>
          <a:schemeClr val="accent3">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3B19C98-3BD1-47FB-B1E0-AC6267199E2E}">
      <dsp:nvSpPr>
        <dsp:cNvPr id="0" name=""/>
        <dsp:cNvSpPr/>
      </dsp:nvSpPr>
      <dsp:spPr>
        <a:xfrm>
          <a:off x="190504" y="2145777"/>
          <a:ext cx="1693939" cy="14848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MANDATE</a:t>
          </a:r>
        </a:p>
        <a:p>
          <a:pPr marL="171450" lvl="1" indent="-171450" algn="l" defTabSz="800100">
            <a:lnSpc>
              <a:spcPct val="90000"/>
            </a:lnSpc>
            <a:spcBef>
              <a:spcPct val="0"/>
            </a:spcBef>
            <a:spcAft>
              <a:spcPct val="15000"/>
            </a:spcAft>
            <a:buChar char="•"/>
          </a:pPr>
          <a:r>
            <a:rPr lang="en-CA" sz="1800" kern="1200" dirty="0"/>
            <a:t>Applied</a:t>
          </a:r>
        </a:p>
        <a:p>
          <a:pPr marL="171450" lvl="1" indent="-171450" algn="l" defTabSz="800100">
            <a:lnSpc>
              <a:spcPct val="90000"/>
            </a:lnSpc>
            <a:spcBef>
              <a:spcPct val="0"/>
            </a:spcBef>
            <a:spcAft>
              <a:spcPct val="15000"/>
            </a:spcAft>
            <a:buChar char="•"/>
          </a:pPr>
          <a:r>
            <a:rPr lang="en-CA" sz="1800" kern="1200" dirty="0"/>
            <a:t>Professional</a:t>
          </a:r>
        </a:p>
        <a:p>
          <a:pPr marL="171450" lvl="1" indent="-171450" algn="l" defTabSz="800100">
            <a:lnSpc>
              <a:spcPct val="90000"/>
            </a:lnSpc>
            <a:spcBef>
              <a:spcPct val="0"/>
            </a:spcBef>
            <a:spcAft>
              <a:spcPct val="15000"/>
            </a:spcAft>
            <a:buChar char="•"/>
          </a:pPr>
          <a:r>
            <a:rPr lang="en-CA" sz="1800" kern="1200" dirty="0"/>
            <a:t>Responsive</a:t>
          </a:r>
        </a:p>
      </dsp:txBody>
      <dsp:txXfrm>
        <a:off x="190504" y="2145777"/>
        <a:ext cx="1693939" cy="1484836"/>
      </dsp:txXfrm>
    </dsp:sp>
    <dsp:sp modelId="{739AEBBF-F598-485A-A0D2-98C9480BAADF}">
      <dsp:nvSpPr>
        <dsp:cNvPr id="0" name=""/>
        <dsp:cNvSpPr/>
      </dsp:nvSpPr>
      <dsp:spPr>
        <a:xfrm>
          <a:off x="1564832" y="1447030"/>
          <a:ext cx="319611" cy="319611"/>
        </a:xfrm>
        <a:prstGeom prst="triangle">
          <a:avLst>
            <a:gd name="adj" fmla="val 100000"/>
          </a:avLst>
        </a:prstGeom>
        <a:solidFill>
          <a:schemeClr val="accent3">
            <a:alpha val="90000"/>
            <a:hueOff val="0"/>
            <a:satOff val="0"/>
            <a:lumOff val="0"/>
            <a:alphaOff val="-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2D19143-122D-4AC9-886A-5075F5B90C5B}">
      <dsp:nvSpPr>
        <dsp:cNvPr id="0" name=""/>
        <dsp:cNvSpPr/>
      </dsp:nvSpPr>
      <dsp:spPr>
        <a:xfrm rot="5400000">
          <a:off x="2452441" y="1072024"/>
          <a:ext cx="1127602" cy="1876305"/>
        </a:xfrm>
        <a:prstGeom prst="corner">
          <a:avLst>
            <a:gd name="adj1" fmla="val 16120"/>
            <a:gd name="adj2" fmla="val 16110"/>
          </a:avLst>
        </a:prstGeom>
        <a:solidFill>
          <a:schemeClr val="accent3">
            <a:alpha val="90000"/>
            <a:hueOff val="0"/>
            <a:satOff val="0"/>
            <a:lumOff val="0"/>
            <a:alphaOff val="-1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96BE10-C5BB-4325-BA7A-A8716E4EA0BE}">
      <dsp:nvSpPr>
        <dsp:cNvPr id="0" name=""/>
        <dsp:cNvSpPr/>
      </dsp:nvSpPr>
      <dsp:spPr>
        <a:xfrm>
          <a:off x="2284221" y="1610867"/>
          <a:ext cx="1849747" cy="14848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MISSION</a:t>
          </a:r>
        </a:p>
        <a:p>
          <a:pPr marL="171450" lvl="1" indent="-171450" algn="l" defTabSz="800100">
            <a:lnSpc>
              <a:spcPct val="90000"/>
            </a:lnSpc>
            <a:spcBef>
              <a:spcPct val="0"/>
            </a:spcBef>
            <a:spcAft>
              <a:spcPct val="15000"/>
            </a:spcAft>
            <a:buChar char="•"/>
          </a:pPr>
          <a:r>
            <a:rPr lang="en-CA" sz="1800" kern="1200" dirty="0"/>
            <a:t>Teaching &amp; research for transformation</a:t>
          </a:r>
        </a:p>
      </dsp:txBody>
      <dsp:txXfrm>
        <a:off x="2284221" y="1610867"/>
        <a:ext cx="1849747" cy="1484836"/>
      </dsp:txXfrm>
    </dsp:sp>
    <dsp:sp modelId="{DC3EA317-39C6-4F82-9928-B83970BB7331}">
      <dsp:nvSpPr>
        <dsp:cNvPr id="0" name=""/>
        <dsp:cNvSpPr/>
      </dsp:nvSpPr>
      <dsp:spPr>
        <a:xfrm>
          <a:off x="3638544" y="933888"/>
          <a:ext cx="319611" cy="319611"/>
        </a:xfrm>
        <a:prstGeom prst="triangle">
          <a:avLst>
            <a:gd name="adj" fmla="val 100000"/>
          </a:avLst>
        </a:prstGeom>
        <a:solidFill>
          <a:schemeClr val="accent3">
            <a:alpha val="90000"/>
            <a:hueOff val="0"/>
            <a:satOff val="0"/>
            <a:lumOff val="0"/>
            <a:alphaOff val="-2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4648BBB-F47B-4C72-A975-A0A91F29DACF}">
      <dsp:nvSpPr>
        <dsp:cNvPr id="0" name=""/>
        <dsp:cNvSpPr/>
      </dsp:nvSpPr>
      <dsp:spPr>
        <a:xfrm rot="5400000">
          <a:off x="4428210" y="558882"/>
          <a:ext cx="1127602" cy="1876305"/>
        </a:xfrm>
        <a:prstGeom prst="corner">
          <a:avLst>
            <a:gd name="adj1" fmla="val 16120"/>
            <a:gd name="adj2" fmla="val 16110"/>
          </a:avLst>
        </a:prstGeom>
        <a:solidFill>
          <a:schemeClr val="accent3">
            <a:alpha val="90000"/>
            <a:hueOff val="0"/>
            <a:satOff val="0"/>
            <a:lumOff val="0"/>
            <a:alphaOff val="-2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8CA0FDE-FAE7-4D26-89FA-AEE86BC19E78}">
      <dsp:nvSpPr>
        <dsp:cNvPr id="0" name=""/>
        <dsp:cNvSpPr/>
      </dsp:nvSpPr>
      <dsp:spPr>
        <a:xfrm>
          <a:off x="4337928" y="1119493"/>
          <a:ext cx="1693939" cy="14848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VISION</a:t>
          </a:r>
        </a:p>
        <a:p>
          <a:pPr marL="171450" lvl="1" indent="-171450" algn="l" defTabSz="800100">
            <a:lnSpc>
              <a:spcPct val="90000"/>
            </a:lnSpc>
            <a:spcBef>
              <a:spcPct val="0"/>
            </a:spcBef>
            <a:spcAft>
              <a:spcPct val="15000"/>
            </a:spcAft>
            <a:buChar char="•"/>
          </a:pPr>
          <a:r>
            <a:rPr lang="en-CA" sz="1800" kern="1200" dirty="0"/>
            <a:t>Connecting people, ideas, &amp; experience for change</a:t>
          </a:r>
        </a:p>
      </dsp:txBody>
      <dsp:txXfrm>
        <a:off x="4337928" y="1119493"/>
        <a:ext cx="1693939" cy="1484836"/>
      </dsp:txXfrm>
    </dsp:sp>
    <dsp:sp modelId="{FDC64A55-4D5A-422B-B6C3-182B2B57DFA8}">
      <dsp:nvSpPr>
        <dsp:cNvPr id="0" name=""/>
        <dsp:cNvSpPr/>
      </dsp:nvSpPr>
      <dsp:spPr>
        <a:xfrm>
          <a:off x="5712256" y="420746"/>
          <a:ext cx="319611" cy="319611"/>
        </a:xfrm>
        <a:prstGeom prst="triangle">
          <a:avLst>
            <a:gd name="adj" fmla="val 100000"/>
          </a:avLst>
        </a:prstGeom>
        <a:solidFill>
          <a:schemeClr val="accent3">
            <a:alpha val="90000"/>
            <a:hueOff val="0"/>
            <a:satOff val="0"/>
            <a:lumOff val="0"/>
            <a:alphaOff val="-3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5E0487-EE87-4662-A975-7454729DEC01}">
      <dsp:nvSpPr>
        <dsp:cNvPr id="0" name=""/>
        <dsp:cNvSpPr/>
      </dsp:nvSpPr>
      <dsp:spPr>
        <a:xfrm rot="5400000">
          <a:off x="6599866" y="45740"/>
          <a:ext cx="1127602" cy="1876305"/>
        </a:xfrm>
        <a:prstGeom prst="corner">
          <a:avLst>
            <a:gd name="adj1" fmla="val 16120"/>
            <a:gd name="adj2" fmla="val 16110"/>
          </a:avLst>
        </a:prstGeom>
        <a:solidFill>
          <a:schemeClr val="accent3">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9A04CB9-20A3-4F65-8902-B1124EF0C134}">
      <dsp:nvSpPr>
        <dsp:cNvPr id="0" name=""/>
        <dsp:cNvSpPr/>
      </dsp:nvSpPr>
      <dsp:spPr>
        <a:xfrm>
          <a:off x="6411641" y="606351"/>
          <a:ext cx="1693939" cy="14848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VALUES</a:t>
          </a:r>
        </a:p>
        <a:p>
          <a:pPr marL="171450" lvl="1" indent="-171450" algn="l" defTabSz="800100">
            <a:lnSpc>
              <a:spcPct val="90000"/>
            </a:lnSpc>
            <a:spcBef>
              <a:spcPct val="0"/>
            </a:spcBef>
            <a:spcAft>
              <a:spcPct val="15000"/>
            </a:spcAft>
            <a:buChar char="•"/>
          </a:pPr>
          <a:r>
            <a:rPr lang="en-CA" sz="1800" kern="1200" dirty="0"/>
            <a:t>Enabling</a:t>
          </a:r>
        </a:p>
        <a:p>
          <a:pPr marL="171450" lvl="1" indent="-171450" algn="l" defTabSz="800100">
            <a:lnSpc>
              <a:spcPct val="90000"/>
            </a:lnSpc>
            <a:spcBef>
              <a:spcPct val="0"/>
            </a:spcBef>
            <a:spcAft>
              <a:spcPct val="15000"/>
            </a:spcAft>
            <a:buChar char="•"/>
          </a:pPr>
          <a:r>
            <a:rPr lang="en-CA" sz="1800" kern="1200" dirty="0"/>
            <a:t>Relevant</a:t>
          </a:r>
        </a:p>
        <a:p>
          <a:pPr marL="171450" lvl="1" indent="-171450" algn="l" defTabSz="800100">
            <a:lnSpc>
              <a:spcPct val="90000"/>
            </a:lnSpc>
            <a:spcBef>
              <a:spcPct val="0"/>
            </a:spcBef>
            <a:spcAft>
              <a:spcPct val="15000"/>
            </a:spcAft>
            <a:buChar char="•"/>
          </a:pPr>
          <a:r>
            <a:rPr lang="en-CA" sz="1800" kern="1200" dirty="0"/>
            <a:t>Collaborative</a:t>
          </a:r>
        </a:p>
        <a:p>
          <a:pPr marL="171450" lvl="1" indent="-171450" algn="l" defTabSz="800100">
            <a:lnSpc>
              <a:spcPct val="90000"/>
            </a:lnSpc>
            <a:spcBef>
              <a:spcPct val="0"/>
            </a:spcBef>
            <a:spcAft>
              <a:spcPct val="15000"/>
            </a:spcAft>
            <a:buChar char="•"/>
          </a:pPr>
          <a:r>
            <a:rPr lang="en-CA" sz="1800" kern="1200" dirty="0"/>
            <a:t>Committed</a:t>
          </a:r>
        </a:p>
        <a:p>
          <a:pPr marL="171450" lvl="1" indent="-171450" algn="l" defTabSz="800100">
            <a:lnSpc>
              <a:spcPct val="90000"/>
            </a:lnSpc>
            <a:spcBef>
              <a:spcPct val="0"/>
            </a:spcBef>
            <a:spcAft>
              <a:spcPct val="15000"/>
            </a:spcAft>
            <a:buChar char="•"/>
          </a:pPr>
          <a:r>
            <a:rPr lang="en-CA" sz="1800" kern="1200" dirty="0"/>
            <a:t>Sustainable</a:t>
          </a:r>
        </a:p>
        <a:p>
          <a:pPr marL="171450" lvl="1" indent="-171450" algn="l" defTabSz="800100">
            <a:lnSpc>
              <a:spcPct val="90000"/>
            </a:lnSpc>
            <a:spcBef>
              <a:spcPct val="0"/>
            </a:spcBef>
            <a:spcAft>
              <a:spcPct val="15000"/>
            </a:spcAft>
            <a:buChar char="•"/>
          </a:pPr>
          <a:r>
            <a:rPr lang="en-CA" sz="1800" kern="1200" dirty="0"/>
            <a:t>Diverse</a:t>
          </a:r>
        </a:p>
        <a:p>
          <a:pPr marL="171450" lvl="1" indent="-171450" algn="l" defTabSz="800100">
            <a:lnSpc>
              <a:spcPct val="90000"/>
            </a:lnSpc>
            <a:spcBef>
              <a:spcPct val="0"/>
            </a:spcBef>
            <a:spcAft>
              <a:spcPct val="15000"/>
            </a:spcAft>
            <a:buChar char="•"/>
          </a:pPr>
          <a:r>
            <a:rPr lang="en-CA" sz="1800" kern="1200" dirty="0"/>
            <a:t>Inspiring</a:t>
          </a:r>
        </a:p>
        <a:p>
          <a:pPr marL="171450" lvl="1" indent="-171450" algn="l" defTabSz="800100">
            <a:lnSpc>
              <a:spcPct val="90000"/>
            </a:lnSpc>
            <a:spcBef>
              <a:spcPct val="0"/>
            </a:spcBef>
            <a:spcAft>
              <a:spcPct val="15000"/>
            </a:spcAft>
            <a:buChar char="•"/>
          </a:pPr>
          <a:r>
            <a:rPr lang="en-CA" sz="1800" kern="1200" dirty="0"/>
            <a:t>Inclusive</a:t>
          </a:r>
        </a:p>
      </dsp:txBody>
      <dsp:txXfrm>
        <a:off x="6411641" y="606351"/>
        <a:ext cx="1693939" cy="1484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7B3B3-6787-4BBF-9028-30C4141D8E6F}">
      <dsp:nvSpPr>
        <dsp:cNvPr id="0" name=""/>
        <dsp:cNvSpPr/>
      </dsp:nvSpPr>
      <dsp:spPr>
        <a:xfrm rot="5400000">
          <a:off x="4109418" y="-2102196"/>
          <a:ext cx="1658756" cy="5863149"/>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Interdisciplinary &amp; </a:t>
          </a:r>
          <a:r>
            <a:rPr lang="en-US" sz="1400" kern="1200" dirty="0" err="1"/>
            <a:t>transdisciplinary</a:t>
          </a:r>
          <a:endParaRPr lang="en-US" sz="1400" kern="1200" dirty="0"/>
        </a:p>
        <a:p>
          <a:pPr marL="114300" lvl="1" indent="-114300" algn="l" defTabSz="622300">
            <a:lnSpc>
              <a:spcPct val="90000"/>
            </a:lnSpc>
            <a:spcBef>
              <a:spcPct val="0"/>
            </a:spcBef>
            <a:spcAft>
              <a:spcPct val="15000"/>
            </a:spcAft>
            <a:buChar char="•"/>
          </a:pPr>
          <a:r>
            <a:rPr lang="en-US" sz="1400" kern="1200" dirty="0"/>
            <a:t>Experiential  &amp; participatory</a:t>
          </a:r>
        </a:p>
        <a:p>
          <a:pPr marL="114300" lvl="1" indent="-114300" algn="l" defTabSz="622300">
            <a:lnSpc>
              <a:spcPct val="90000"/>
            </a:lnSpc>
            <a:spcBef>
              <a:spcPct val="0"/>
            </a:spcBef>
            <a:spcAft>
              <a:spcPct val="15000"/>
            </a:spcAft>
            <a:buChar char="•"/>
          </a:pPr>
          <a:r>
            <a:rPr lang="en-US" sz="1400" kern="1200" dirty="0"/>
            <a:t>Flexible &amp; individualized</a:t>
          </a:r>
        </a:p>
        <a:p>
          <a:pPr marL="114300" lvl="1" indent="-114300" algn="l" defTabSz="622300">
            <a:lnSpc>
              <a:spcPct val="90000"/>
            </a:lnSpc>
            <a:spcBef>
              <a:spcPct val="0"/>
            </a:spcBef>
            <a:spcAft>
              <a:spcPct val="15000"/>
            </a:spcAft>
            <a:buChar char="•"/>
          </a:pPr>
          <a:r>
            <a:rPr lang="en-US" sz="1400" kern="1200" dirty="0"/>
            <a:t>Outcomes-based curricula and assessment</a:t>
          </a:r>
        </a:p>
        <a:p>
          <a:pPr marL="114300" lvl="1" indent="-114300" algn="l" defTabSz="622300">
            <a:lnSpc>
              <a:spcPct val="90000"/>
            </a:lnSpc>
            <a:spcBef>
              <a:spcPct val="0"/>
            </a:spcBef>
            <a:spcAft>
              <a:spcPct val="15000"/>
            </a:spcAft>
            <a:buChar char="•"/>
          </a:pPr>
          <a:r>
            <a:rPr lang="en-US" sz="1400" kern="1200" dirty="0"/>
            <a:t>0pen practice</a:t>
          </a:r>
        </a:p>
      </dsp:txBody>
      <dsp:txXfrm rot="-5400000">
        <a:off x="2007222" y="80974"/>
        <a:ext cx="5782175" cy="1496808"/>
      </dsp:txXfrm>
    </dsp:sp>
    <dsp:sp modelId="{17200785-BFCA-4F56-9D80-77F7FB105CB1}">
      <dsp:nvSpPr>
        <dsp:cNvPr id="0" name=""/>
        <dsp:cNvSpPr/>
      </dsp:nvSpPr>
      <dsp:spPr>
        <a:xfrm>
          <a:off x="280" y="51274"/>
          <a:ext cx="2006660" cy="155780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Applied &amp; Authentic</a:t>
          </a:r>
        </a:p>
      </dsp:txBody>
      <dsp:txXfrm>
        <a:off x="76326" y="127320"/>
        <a:ext cx="1854568" cy="1405715"/>
      </dsp:txXfrm>
    </dsp:sp>
    <dsp:sp modelId="{616E77A1-E202-4DE2-9F75-CD78C31E875E}">
      <dsp:nvSpPr>
        <dsp:cNvPr id="0" name=""/>
        <dsp:cNvSpPr/>
      </dsp:nvSpPr>
      <dsp:spPr>
        <a:xfrm rot="5400000">
          <a:off x="4109614" y="-392873"/>
          <a:ext cx="1658756" cy="5851550"/>
        </a:xfrm>
        <a:prstGeom prst="round2SameRect">
          <a:avLst/>
        </a:prstGeom>
        <a:solidFill>
          <a:schemeClr val="accent4">
            <a:tint val="40000"/>
            <a:alpha val="90000"/>
            <a:hueOff val="8270066"/>
            <a:satOff val="6856"/>
            <a:lumOff val="574"/>
            <a:alphaOff val="0"/>
          </a:schemeClr>
        </a:solidFill>
        <a:ln w="25400" cap="flat" cmpd="sng" algn="ctr">
          <a:solidFill>
            <a:schemeClr val="accent4">
              <a:tint val="40000"/>
              <a:alpha val="90000"/>
              <a:hueOff val="8270066"/>
              <a:satOff val="6856"/>
              <a:lumOff val="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Inclusive &amp; diverse</a:t>
          </a:r>
        </a:p>
        <a:p>
          <a:pPr marL="114300" lvl="1" indent="-114300" algn="l" defTabSz="622300">
            <a:lnSpc>
              <a:spcPct val="90000"/>
            </a:lnSpc>
            <a:spcBef>
              <a:spcPct val="0"/>
            </a:spcBef>
            <a:spcAft>
              <a:spcPct val="15000"/>
            </a:spcAft>
            <a:buChar char="•"/>
          </a:pPr>
          <a:r>
            <a:rPr lang="en-US" sz="1400" kern="1200" dirty="0"/>
            <a:t>Learning community</a:t>
          </a:r>
        </a:p>
        <a:p>
          <a:pPr marL="114300" lvl="1" indent="-114300" algn="l" defTabSz="622300">
            <a:lnSpc>
              <a:spcPct val="90000"/>
            </a:lnSpc>
            <a:spcBef>
              <a:spcPct val="0"/>
            </a:spcBef>
            <a:spcAft>
              <a:spcPct val="15000"/>
            </a:spcAft>
            <a:buChar char="•"/>
          </a:pPr>
          <a:r>
            <a:rPr lang="en-US" sz="1400" kern="1200"/>
            <a:t>Supportive</a:t>
          </a:r>
        </a:p>
        <a:p>
          <a:pPr marL="114300" lvl="1" indent="-114300" algn="l" defTabSz="622300">
            <a:lnSpc>
              <a:spcPct val="90000"/>
            </a:lnSpc>
            <a:spcBef>
              <a:spcPct val="0"/>
            </a:spcBef>
            <a:spcAft>
              <a:spcPct val="15000"/>
            </a:spcAft>
            <a:buChar char="•"/>
          </a:pPr>
          <a:r>
            <a:rPr lang="en-US" sz="1400" kern="1200"/>
            <a:t>Teamwork</a:t>
          </a:r>
        </a:p>
        <a:p>
          <a:pPr marL="114300" lvl="1" indent="-114300" algn="l" defTabSz="622300">
            <a:lnSpc>
              <a:spcPct val="90000"/>
            </a:lnSpc>
            <a:spcBef>
              <a:spcPct val="0"/>
            </a:spcBef>
            <a:spcAft>
              <a:spcPct val="15000"/>
            </a:spcAft>
            <a:buChar char="•"/>
          </a:pPr>
          <a:r>
            <a:rPr lang="en-US" sz="1400" kern="1200" dirty="0"/>
            <a:t>Co-creation</a:t>
          </a:r>
        </a:p>
        <a:p>
          <a:pPr marL="114300" lvl="1" indent="-114300" algn="l" defTabSz="622300">
            <a:lnSpc>
              <a:spcPct val="90000"/>
            </a:lnSpc>
            <a:spcBef>
              <a:spcPct val="0"/>
            </a:spcBef>
            <a:spcAft>
              <a:spcPct val="15000"/>
            </a:spcAft>
            <a:buChar char="•"/>
          </a:pPr>
          <a:r>
            <a:rPr lang="en-US" sz="1400" kern="1200" dirty="0"/>
            <a:t>Sense of place/virtual space</a:t>
          </a:r>
        </a:p>
      </dsp:txBody>
      <dsp:txXfrm rot="-5400000">
        <a:off x="2013217" y="1784498"/>
        <a:ext cx="5770576" cy="1496808"/>
      </dsp:txXfrm>
    </dsp:sp>
    <dsp:sp modelId="{5CA61BB7-1A3D-436B-971A-E38658220AD7}">
      <dsp:nvSpPr>
        <dsp:cNvPr id="0" name=""/>
        <dsp:cNvSpPr/>
      </dsp:nvSpPr>
      <dsp:spPr>
        <a:xfrm>
          <a:off x="280" y="1753998"/>
          <a:ext cx="2012937" cy="1557807"/>
        </a:xfrm>
        <a:prstGeom prst="roundRect">
          <a:avLst/>
        </a:prstGeom>
        <a:solidFill>
          <a:schemeClr val="accent4">
            <a:hueOff val="7911390"/>
            <a:satOff val="21993"/>
            <a:lumOff val="-16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Caring &amp; Community-Based </a:t>
          </a:r>
        </a:p>
      </dsp:txBody>
      <dsp:txXfrm>
        <a:off x="76326" y="1830044"/>
        <a:ext cx="1860845" cy="1405715"/>
      </dsp:txXfrm>
    </dsp:sp>
    <dsp:sp modelId="{2586E796-1525-41F2-A40D-F6E352AFB343}">
      <dsp:nvSpPr>
        <dsp:cNvPr id="0" name=""/>
        <dsp:cNvSpPr/>
      </dsp:nvSpPr>
      <dsp:spPr>
        <a:xfrm rot="5400000">
          <a:off x="4088637" y="1289552"/>
          <a:ext cx="1658756" cy="5892146"/>
        </a:xfrm>
        <a:prstGeom prst="round2SameRect">
          <a:avLst/>
        </a:prstGeom>
        <a:solidFill>
          <a:schemeClr val="accent4">
            <a:tint val="40000"/>
            <a:alpha val="90000"/>
            <a:hueOff val="16540131"/>
            <a:satOff val="13711"/>
            <a:lumOff val="1147"/>
            <a:alphaOff val="0"/>
          </a:schemeClr>
        </a:solidFill>
        <a:ln w="25400" cap="flat" cmpd="sng" algn="ctr">
          <a:solidFill>
            <a:schemeClr val="accent4">
              <a:tint val="40000"/>
              <a:alpha val="90000"/>
              <a:hueOff val="16540131"/>
              <a:satOff val="13711"/>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Social innovation, </a:t>
          </a:r>
          <a:r>
            <a:rPr lang="en-US" sz="1400" kern="1200" dirty="0" err="1"/>
            <a:t>changemaking</a:t>
          </a:r>
          <a:endParaRPr lang="en-US" sz="1400" kern="1200" dirty="0"/>
        </a:p>
        <a:p>
          <a:pPr marL="114300" lvl="1" indent="-114300" algn="l" defTabSz="622300">
            <a:lnSpc>
              <a:spcPct val="90000"/>
            </a:lnSpc>
            <a:spcBef>
              <a:spcPct val="0"/>
            </a:spcBef>
            <a:spcAft>
              <a:spcPct val="15000"/>
            </a:spcAft>
            <a:buChar char="•"/>
          </a:pPr>
          <a:r>
            <a:rPr lang="en-US" sz="1400" kern="1200" dirty="0"/>
            <a:t>Reconciliation</a:t>
          </a:r>
        </a:p>
        <a:p>
          <a:pPr marL="114300" lvl="1" indent="-114300" algn="l" defTabSz="622300">
            <a:lnSpc>
              <a:spcPct val="90000"/>
            </a:lnSpc>
            <a:spcBef>
              <a:spcPct val="0"/>
            </a:spcBef>
            <a:spcAft>
              <a:spcPct val="15000"/>
            </a:spcAft>
            <a:buChar char="•"/>
          </a:pPr>
          <a:r>
            <a:rPr lang="en-US" sz="1400" kern="1200" dirty="0"/>
            <a:t>Real world impact</a:t>
          </a:r>
        </a:p>
        <a:p>
          <a:pPr marL="114300" lvl="1" indent="-114300" algn="l" defTabSz="622300">
            <a:lnSpc>
              <a:spcPct val="90000"/>
            </a:lnSpc>
            <a:spcBef>
              <a:spcPct val="0"/>
            </a:spcBef>
            <a:spcAft>
              <a:spcPct val="15000"/>
            </a:spcAft>
            <a:buChar char="•"/>
          </a:pPr>
          <a:r>
            <a:rPr lang="en-US" sz="1400" kern="1200" dirty="0"/>
            <a:t>Reflective practice</a:t>
          </a:r>
        </a:p>
      </dsp:txBody>
      <dsp:txXfrm rot="-5400000">
        <a:off x="1971942" y="3487221"/>
        <a:ext cx="5811172" cy="1496808"/>
      </dsp:txXfrm>
    </dsp:sp>
    <dsp:sp modelId="{57DACAA9-C8AC-415A-A98F-08265BA514F0}">
      <dsp:nvSpPr>
        <dsp:cNvPr id="0" name=""/>
        <dsp:cNvSpPr/>
      </dsp:nvSpPr>
      <dsp:spPr>
        <a:xfrm>
          <a:off x="280" y="3456721"/>
          <a:ext cx="1971661" cy="1557807"/>
        </a:xfrm>
        <a:prstGeom prst="roundRect">
          <a:avLst/>
        </a:prstGeom>
        <a:solidFill>
          <a:schemeClr val="accent4">
            <a:hueOff val="15822781"/>
            <a:satOff val="43987"/>
            <a:lumOff val="-33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Transformational</a:t>
          </a:r>
        </a:p>
      </dsp:txBody>
      <dsp:txXfrm>
        <a:off x="76326" y="3532767"/>
        <a:ext cx="1819569" cy="140571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43193-328D-C549-966C-6B4C2BE46591}" type="datetimeFigureOut">
              <a:rPr lang="en-US" smtClean="0"/>
              <a:t>6/3/20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41E90-0C8B-904B-9693-9C029B5805B7}" type="slidenum">
              <a:rPr lang="en-US" smtClean="0"/>
              <a:t>‹#›</a:t>
            </a:fld>
            <a:endParaRPr lang="en-US"/>
          </a:p>
        </p:txBody>
      </p:sp>
    </p:spTree>
    <p:extLst>
      <p:ext uri="{BB962C8B-B14F-4D97-AF65-F5344CB8AC3E}">
        <p14:creationId xmlns:p14="http://schemas.microsoft.com/office/powerpoint/2010/main" val="3127370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claws.ca/Recon/document/ID/freeside/96165_00"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ctet.royalroads.ca/studio" TargetMode="External"/><Relationship Id="rId5" Type="http://schemas.openxmlformats.org/officeDocument/2006/relationships/hyperlink" Target="http://computerservices.royalroads.ca/kb/social-media-consent" TargetMode="External"/><Relationship Id="rId4" Type="http://schemas.openxmlformats.org/officeDocument/2006/relationships/hyperlink" Target="http://ctet.royalroads.ca/social-media-consent"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confluence.royalroads.ca:8443/x/dYBU" TargetMode="External"/><Relationship Id="rId3" Type="http://schemas.openxmlformats.org/officeDocument/2006/relationships/hyperlink" Target="http://policies.royalroads.ca/policies/computer-usage-policy" TargetMode="External"/><Relationship Id="rId7" Type="http://schemas.openxmlformats.org/officeDocument/2006/relationships/hyperlink" Target="http://www.bclaws.ca/civix/document/id/consol21/consol21/00_96468_01"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reativecommons.org/use-remix/" TargetMode="External"/><Relationship Id="rId5" Type="http://schemas.openxmlformats.org/officeDocument/2006/relationships/hyperlink" Target="mailto:copyrightofficer@royalroads.ca" TargetMode="External"/><Relationship Id="rId10" Type="http://schemas.openxmlformats.org/officeDocument/2006/relationships/hyperlink" Target="https://confluence.royalroads.ca:8443/dashboard.action" TargetMode="External"/><Relationship Id="rId4" Type="http://schemas.openxmlformats.org/officeDocument/2006/relationships/hyperlink" Target="https://creativecommons.org/share-your-work/" TargetMode="External"/><Relationship Id="rId9" Type="http://schemas.openxmlformats.org/officeDocument/2006/relationships/hyperlink" Target="https://confluence.royalroads.ca:8443/x/-oq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D3086451-325B-467B-8F37-47A76663CAA1}" type="slidenum">
              <a:rPr lang="en-CA" altLang="en-US" smtClean="0">
                <a:solidFill>
                  <a:prstClr val="black"/>
                </a:solidFill>
              </a:rPr>
              <a:pPr eaLnBrk="1" hangingPunct="1"/>
              <a:t>1</a:t>
            </a:fld>
            <a:endParaRPr lang="en-CA"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Verdana" pitchFamily="34" charset="0"/>
                <a:ea typeface="ＭＳ Ｐゴシック" charset="-128"/>
                <a:cs typeface="ＭＳ Ｐゴシック" charset="-128"/>
              </a:rPr>
              <a:t>Because of BC's </a:t>
            </a:r>
            <a:r>
              <a:rPr lang="en-CA" u="sng" dirty="0">
                <a:latin typeface="Verdana" pitchFamily="34" charset="0"/>
                <a:ea typeface="ＭＳ Ｐゴシック" charset="-128"/>
                <a:cs typeface="ＭＳ Ｐゴシック" charset="-128"/>
                <a:hlinkClick r:id="rId3"/>
              </a:rPr>
              <a:t>Freedom of Information and Protection of Privacy (FIPPA) laws</a:t>
            </a:r>
            <a:r>
              <a:rPr lang="en-CA" dirty="0">
                <a:latin typeface="Verdana" pitchFamily="34" charset="0"/>
                <a:ea typeface="ＭＳ Ｐゴシック" charset="-128"/>
                <a:cs typeface="ＭＳ Ｐゴシック" charset="-128"/>
              </a:rPr>
              <a:t>, Royal Roads students need to make a conscious choice to use social media as an appropriate tool in instructor-assigned learning activities.</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On July 17, 2014, CTET is launching the </a:t>
            </a:r>
            <a:r>
              <a:rPr lang="en-CA" u="sng" dirty="0">
                <a:latin typeface="Verdana" pitchFamily="34" charset="0"/>
                <a:ea typeface="ＭＳ Ｐゴシック" charset="-128"/>
                <a:cs typeface="ＭＳ Ｐゴシック" charset="-128"/>
                <a:hlinkClick r:id="rId4"/>
              </a:rPr>
              <a:t>Social Media Consent process</a:t>
            </a:r>
            <a:r>
              <a:rPr lang="en-CA" dirty="0">
                <a:latin typeface="Verdana" pitchFamily="34" charset="0"/>
                <a:ea typeface="ＭＳ Ｐゴシック" charset="-128"/>
                <a:cs typeface="ＭＳ Ｐゴシック" charset="-128"/>
              </a:rPr>
              <a:t>, where each student will "opt in" or "opt out" of using social media tools to complete course work. This Social Media Consent form will appear when students enter the Moodle environment.</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The purpose of this is to offer more support and transparency in the use of social media/third party/external tools in courses at Royal Roads (i.e. tools outside of Moodle - things such as YouTube, blogs, wikis, twitter, Flickr, </a:t>
            </a:r>
            <a:r>
              <a:rPr lang="en-CA" dirty="0" err="1">
                <a:latin typeface="Verdana" pitchFamily="34" charset="0"/>
                <a:ea typeface="ＭＳ Ｐゴシック" charset="-128"/>
                <a:cs typeface="ＭＳ Ｐゴシック" charset="-128"/>
              </a:rPr>
              <a:t>PopcornMaker</a:t>
            </a:r>
            <a:r>
              <a:rPr lang="en-CA" dirty="0">
                <a:latin typeface="Verdana" pitchFamily="34" charset="0"/>
                <a:ea typeface="ＭＳ Ｐゴシック" charset="-128"/>
                <a:cs typeface="ＭＳ Ｐゴシック" charset="-128"/>
              </a:rPr>
              <a:t>, </a:t>
            </a:r>
            <a:r>
              <a:rPr lang="en-CA" dirty="0" err="1">
                <a:latin typeface="Verdana" pitchFamily="34" charset="0"/>
                <a:ea typeface="ＭＳ Ｐゴシック" charset="-128"/>
                <a:cs typeface="ＭＳ Ｐゴシック" charset="-128"/>
              </a:rPr>
              <a:t>etc</a:t>
            </a:r>
            <a:r>
              <a:rPr lang="en-CA" dirty="0">
                <a:latin typeface="Verdana" pitchFamily="34" charset="0"/>
                <a:ea typeface="ＭＳ Ｐゴシック" charset="-128"/>
                <a:cs typeface="ＭＳ Ｐゴシック" charset="-128"/>
              </a:rPr>
              <a:t>).</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For information for students and instructors, including screenshots, please see: </a:t>
            </a:r>
            <a:r>
              <a:rPr lang="en-CA" u="sng" dirty="0">
                <a:latin typeface="Verdana" pitchFamily="34" charset="0"/>
                <a:ea typeface="ＭＳ Ｐゴシック" charset="-128"/>
                <a:cs typeface="ＭＳ Ｐゴシック" charset="-128"/>
                <a:hlinkClick r:id="rId5"/>
              </a:rPr>
              <a:t>http://computerservices.royalroads.ca/kb/social-media-consent</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For background on why this important check out </a:t>
            </a:r>
            <a:r>
              <a:rPr lang="en-CA" u="sng" dirty="0">
                <a:latin typeface="Verdana" pitchFamily="34" charset="0"/>
                <a:ea typeface="ＭＳ Ｐゴシック" charset="-128"/>
                <a:cs typeface="ＭＳ Ｐゴシック" charset="-128"/>
                <a:hlinkClick r:id="rId4"/>
              </a:rPr>
              <a:t>Social Media Consent</a:t>
            </a:r>
            <a:r>
              <a:rPr lang="en-CA" dirty="0">
                <a:latin typeface="Verdana" pitchFamily="34" charset="0"/>
                <a:ea typeface="ＭＳ Ｐゴシック" charset="-128"/>
                <a:cs typeface="ＭＳ Ｐゴシック" charset="-128"/>
              </a:rPr>
              <a:t>.</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Questions? Need help? Please </a:t>
            </a:r>
            <a:r>
              <a:rPr lang="en-CA" u="sng" dirty="0">
                <a:latin typeface="Verdana" pitchFamily="34" charset="0"/>
                <a:ea typeface="ＭＳ Ｐゴシック" charset="-128"/>
                <a:cs typeface="ＭＳ Ｐゴシック" charset="-128"/>
                <a:hlinkClick r:id="rId6" tooltip="Contact CTET Studio"/>
              </a:rPr>
              <a:t>contact CTET Studio</a:t>
            </a:r>
            <a:r>
              <a:rPr lang="en-CA" dirty="0">
                <a:latin typeface="Verdana" pitchFamily="34" charset="0"/>
                <a:ea typeface="ＭＳ Ｐゴシック" charset="-128"/>
                <a:cs typeface="ＭＳ Ｐゴシック" charset="-128"/>
              </a:rPr>
              <a:t>.  Please note that this note has been submitted to Crossroads and will be distributed to students today. </a:t>
            </a:r>
            <a:endParaRPr lang="en-US" dirty="0">
              <a:latin typeface="Verdana" pitchFamily="34" charset="0"/>
              <a:ea typeface="ＭＳ Ｐゴシック" charset="-128"/>
              <a:cs typeface="ＭＳ Ｐゴシック" charset="-128"/>
            </a:endParaRPr>
          </a:p>
          <a:p>
            <a:r>
              <a:rPr lang="en-CA" dirty="0">
                <a:latin typeface="Verdana" pitchFamily="34" charset="0"/>
                <a:ea typeface="ＭＳ Ｐゴシック" charset="-128"/>
                <a:cs typeface="ＭＳ Ｐゴシック" charset="-128"/>
              </a:rPr>
              <a:t> </a:t>
            </a:r>
            <a:endParaRPr lang="en-US" dirty="0">
              <a:latin typeface="Verdana" pitchFamily="34" charset="0"/>
              <a:ea typeface="ＭＳ Ｐゴシック" charset="-128"/>
              <a:cs typeface="ＭＳ Ｐゴシック" charset="-128"/>
            </a:endParaRPr>
          </a:p>
          <a:p>
            <a:endParaRPr lang="en-CA" dirty="0"/>
          </a:p>
        </p:txBody>
      </p:sp>
      <p:sp>
        <p:nvSpPr>
          <p:cNvPr id="4" name="Slide Number Placeholder 3"/>
          <p:cNvSpPr>
            <a:spLocks noGrp="1"/>
          </p:cNvSpPr>
          <p:nvPr>
            <p:ph type="sldNum" sz="quarter" idx="10"/>
          </p:nvPr>
        </p:nvSpPr>
        <p:spPr/>
        <p:txBody>
          <a:bodyPr/>
          <a:lstStyle/>
          <a:p>
            <a:fld id="{27785FBE-A09E-4B81-A144-09F83006E295}" type="slidenum">
              <a:rPr lang="en-US" smtClean="0"/>
              <a:pPr/>
              <a:t>24</a:t>
            </a:fld>
            <a:endParaRPr lang="en-US"/>
          </a:p>
        </p:txBody>
      </p:sp>
    </p:spTree>
    <p:extLst>
      <p:ext uri="{BB962C8B-B14F-4D97-AF65-F5344CB8AC3E}">
        <p14:creationId xmlns:p14="http://schemas.microsoft.com/office/powerpoint/2010/main" val="256988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licensing</a:t>
            </a:r>
          </a:p>
          <a:p>
            <a:endParaRPr lang="en-US" dirty="0"/>
          </a:p>
          <a:p>
            <a:r>
              <a:rPr lang="en-US" dirty="0"/>
              <a:t>Netiquette – </a:t>
            </a:r>
          </a:p>
          <a:p>
            <a:endParaRPr lang="en-US" dirty="0"/>
          </a:p>
          <a:p>
            <a:endParaRPr lang="en-US" dirty="0"/>
          </a:p>
          <a:p>
            <a:r>
              <a:rPr lang="en-US" dirty="0"/>
              <a:t>Terms of use – </a:t>
            </a:r>
            <a:r>
              <a:rPr lang="en-US" dirty="0" err="1"/>
              <a:t>Webspaces</a:t>
            </a:r>
            <a:r>
              <a:rPr lang="en-US" baseline="0" dirty="0"/>
              <a:t>  </a:t>
            </a:r>
            <a:r>
              <a:rPr lang="en-US" sz="1200" kern="1200" dirty="0">
                <a:solidFill>
                  <a:schemeClr val="tx1"/>
                </a:solidFill>
                <a:latin typeface="+mn-lt"/>
                <a:ea typeface="+mn-ea"/>
                <a:cs typeface="+mn-cs"/>
              </a:rPr>
              <a:t>Terms of Use</a:t>
            </a:r>
          </a:p>
          <a:p>
            <a:r>
              <a:rPr lang="en-US" sz="1200" kern="1200" dirty="0">
                <a:solidFill>
                  <a:schemeClr val="tx1"/>
                </a:solidFill>
                <a:latin typeface="+mn-lt"/>
                <a:ea typeface="+mn-ea"/>
                <a:cs typeface="+mn-cs"/>
              </a:rPr>
              <a:t>Appropriate Use</a:t>
            </a:r>
          </a:p>
          <a:p>
            <a:r>
              <a:rPr lang="en-US" sz="1200" kern="1200" dirty="0">
                <a:solidFill>
                  <a:schemeClr val="tx1"/>
                </a:solidFill>
                <a:latin typeface="+mn-lt"/>
                <a:ea typeface="+mn-ea"/>
                <a:cs typeface="+mn-cs"/>
              </a:rPr>
              <a:t>Users of Royal Roads University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must be aware of, and abide by, the RRU </a:t>
            </a:r>
            <a:r>
              <a:rPr lang="en-US" sz="1200" kern="1200" dirty="0">
                <a:solidFill>
                  <a:schemeClr val="tx1"/>
                </a:solidFill>
                <a:latin typeface="+mn-lt"/>
                <a:ea typeface="+mn-ea"/>
                <a:cs typeface="+mn-cs"/>
                <a:hlinkClick r:id="rId3"/>
              </a:rPr>
              <a:t>Computer Usage Policy. All users are encouraged to review this policy to ensure that the materials they post are compliant.</a:t>
            </a:r>
          </a:p>
          <a:p>
            <a:r>
              <a:rPr lang="en-US" sz="1200" kern="1200" dirty="0">
                <a:solidFill>
                  <a:schemeClr val="tx1"/>
                </a:solidFill>
                <a:latin typeface="+mn-lt"/>
                <a:ea typeface="+mn-ea"/>
                <a:cs typeface="+mn-cs"/>
              </a:rPr>
              <a:t>Inappropriate Content</a:t>
            </a:r>
          </a:p>
          <a:p>
            <a:r>
              <a:rPr lang="en-US" sz="1200" kern="1200" dirty="0">
                <a:solidFill>
                  <a:schemeClr val="tx1"/>
                </a:solidFill>
                <a:latin typeface="+mn-lt"/>
                <a:ea typeface="+mn-ea"/>
                <a:cs typeface="+mn-cs"/>
              </a:rPr>
              <a:t>Complaints about content posted to an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should be directed to the RRU Computer Services Help Desk, who will then follow the process outlined in the Computer Usage policy. The University reserves the right to remove materials that do not conform to the Computer Usage policy.</a:t>
            </a:r>
          </a:p>
          <a:p>
            <a:r>
              <a:rPr lang="en-US" sz="1200" kern="1200" dirty="0">
                <a:solidFill>
                  <a:schemeClr val="tx1"/>
                </a:solidFill>
                <a:latin typeface="+mn-lt"/>
                <a:ea typeface="+mn-ea"/>
                <a:cs typeface="+mn-cs"/>
              </a:rPr>
              <a:t>Back-ups</a:t>
            </a:r>
          </a:p>
          <a:p>
            <a:r>
              <a:rPr lang="en-US" sz="1200" kern="1200" dirty="0">
                <a:solidFill>
                  <a:schemeClr val="tx1"/>
                </a:solidFill>
                <a:latin typeface="+mn-lt"/>
                <a:ea typeface="+mn-ea"/>
                <a:cs typeface="+mn-cs"/>
              </a:rPr>
              <a:t>RRU takes measures to back up, secure and safeguard content posted online. However, users are encouraged to also back up their own materials as a best practice.</a:t>
            </a:r>
          </a:p>
          <a:p>
            <a:r>
              <a:rPr lang="en-US" sz="1200" kern="1200" dirty="0">
                <a:solidFill>
                  <a:schemeClr val="tx1"/>
                </a:solidFill>
                <a:latin typeface="+mn-lt"/>
                <a:ea typeface="+mn-ea"/>
                <a:cs typeface="+mn-cs"/>
              </a:rPr>
              <a:t>Ownership and Related Rights</a:t>
            </a:r>
          </a:p>
          <a:p>
            <a:r>
              <a:rPr lang="en-US" sz="1200" kern="1200" dirty="0">
                <a:solidFill>
                  <a:schemeClr val="tx1"/>
                </a:solidFill>
                <a:latin typeface="+mn-lt"/>
                <a:ea typeface="+mn-ea"/>
                <a:cs typeface="+mn-cs"/>
              </a:rPr>
              <a:t>Posting your own work on the RRU </a:t>
            </a:r>
            <a:r>
              <a:rPr lang="en-US" sz="1200" kern="1200" dirty="0" err="1">
                <a:solidFill>
                  <a:schemeClr val="tx1"/>
                </a:solidFill>
                <a:latin typeface="+mn-lt"/>
                <a:ea typeface="+mn-ea"/>
                <a:cs typeface="+mn-cs"/>
              </a:rPr>
              <a:t>WebSpace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Work that you create is protected by copyright automatically under the Canadian Copyright Act, which means that you have the right to determine how it is used. You can retain all of your rights by using the copyright symbol like this:</a:t>
            </a:r>
          </a:p>
          <a:p>
            <a:r>
              <a:rPr lang="en-US" sz="1200" kern="1200" dirty="0">
                <a:solidFill>
                  <a:schemeClr val="tx1"/>
                </a:solidFill>
                <a:latin typeface="+mn-lt"/>
                <a:ea typeface="+mn-ea"/>
                <a:cs typeface="+mn-cs"/>
              </a:rPr>
              <a:t>© 2017 by Jane Doe. All rights reserved.</a:t>
            </a:r>
          </a:p>
          <a:p>
            <a:r>
              <a:rPr lang="en-US" sz="1200" kern="1200" dirty="0">
                <a:solidFill>
                  <a:schemeClr val="tx1"/>
                </a:solidFill>
                <a:latin typeface="+mn-lt"/>
                <a:ea typeface="+mn-ea"/>
                <a:cs typeface="+mn-cs"/>
              </a:rPr>
              <a:t>You can also apply a Creative Commons license to your work, allowing others to reproduce your work in specific ways. You can </a:t>
            </a:r>
            <a:r>
              <a:rPr lang="en-US" sz="1200" kern="1200" dirty="0">
                <a:solidFill>
                  <a:schemeClr val="tx1"/>
                </a:solidFill>
                <a:latin typeface="+mn-lt"/>
                <a:ea typeface="+mn-ea"/>
                <a:cs typeface="+mn-cs"/>
                <a:hlinkClick r:id="rId4"/>
              </a:rPr>
              <a:t>read all about Creative Commons licenses on their website, or contact the RRU Copyright Officer for more information: </a:t>
            </a:r>
            <a:r>
              <a:rPr lang="en-US" sz="1200" kern="1200" dirty="0">
                <a:solidFill>
                  <a:schemeClr val="tx1"/>
                </a:solidFill>
                <a:latin typeface="+mn-lt"/>
                <a:ea typeface="+mn-ea"/>
                <a:cs typeface="+mn-cs"/>
                <a:hlinkClick r:id="rId5"/>
              </a:rPr>
              <a:t>copyrightofficer@royalroads.ca</a:t>
            </a:r>
          </a:p>
          <a:p>
            <a:r>
              <a:rPr lang="en-US" sz="1200" kern="1200" dirty="0">
                <a:solidFill>
                  <a:schemeClr val="tx1"/>
                </a:solidFill>
                <a:latin typeface="+mn-lt"/>
                <a:ea typeface="+mn-ea"/>
                <a:cs typeface="+mn-cs"/>
              </a:rPr>
              <a:t>Reproducing other peoples’ work on the RRU </a:t>
            </a:r>
            <a:r>
              <a:rPr lang="en-US" sz="1200" kern="1200" dirty="0" err="1">
                <a:solidFill>
                  <a:schemeClr val="tx1"/>
                </a:solidFill>
                <a:latin typeface="+mn-lt"/>
                <a:ea typeface="+mn-ea"/>
                <a:cs typeface="+mn-cs"/>
              </a:rPr>
              <a:t>WebSpace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Work that is created by someone other than yourself is also protected by copyright – even if it is on the open internet or otherwise publicly available. Before you post it, you must first get permission from the copyright owner (this may be the author, the publisher, or the database vendor). Posting someone else’s work without permission leaves you open to legal action and possible fines. You can avoid this either by linking to the work on the internet instead of reproducing it, or by </a:t>
            </a:r>
            <a:r>
              <a:rPr lang="en-US" sz="1200" kern="1200" dirty="0">
                <a:solidFill>
                  <a:schemeClr val="tx1"/>
                </a:solidFill>
                <a:latin typeface="+mn-lt"/>
                <a:ea typeface="+mn-ea"/>
                <a:cs typeface="+mn-cs"/>
                <a:hlinkClick r:id="rId6"/>
              </a:rPr>
              <a:t>finding a work that has a Creative Commons license which allows you to use it. Please contact the RRU Copyright Officer for more information: </a:t>
            </a:r>
            <a:r>
              <a:rPr lang="en-US" sz="1200" kern="1200" dirty="0">
                <a:solidFill>
                  <a:schemeClr val="tx1"/>
                </a:solidFill>
                <a:latin typeface="+mn-lt"/>
                <a:ea typeface="+mn-ea"/>
                <a:cs typeface="+mn-cs"/>
                <a:hlinkClick r:id="rId5"/>
              </a:rPr>
              <a:t>copyrightofficer@royalroads.ca</a:t>
            </a:r>
          </a:p>
          <a:p>
            <a:r>
              <a:rPr lang="en-US" sz="1200" kern="1200" dirty="0">
                <a:solidFill>
                  <a:schemeClr val="tx1"/>
                </a:solidFill>
                <a:latin typeface="+mn-lt"/>
                <a:ea typeface="+mn-ea"/>
                <a:cs typeface="+mn-cs"/>
              </a:rPr>
              <a:t>Publicity</a:t>
            </a:r>
          </a:p>
          <a:p>
            <a:r>
              <a:rPr lang="en-US" sz="1200" kern="1200" dirty="0">
                <a:solidFill>
                  <a:schemeClr val="tx1"/>
                </a:solidFill>
                <a:latin typeface="+mn-lt"/>
                <a:ea typeface="+mn-ea"/>
                <a:cs typeface="+mn-cs"/>
              </a:rPr>
              <a:t>Links to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websites may be listed in an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gallery that can be accessed by the public. Users may opt out of being included in the gallery at any time by contacting the Computer Services Help Desk. No personal information about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users will be distributed via this gallery, only the name and URL of the website will be posted.</a:t>
            </a:r>
          </a:p>
          <a:p>
            <a:r>
              <a:rPr lang="en-US" sz="1200" kern="1200" dirty="0">
                <a:solidFill>
                  <a:schemeClr val="tx1"/>
                </a:solidFill>
                <a:latin typeface="+mn-lt"/>
                <a:ea typeface="+mn-ea"/>
                <a:cs typeface="+mn-cs"/>
              </a:rPr>
              <a:t>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Online Privacy Statement</a:t>
            </a:r>
          </a:p>
          <a:p>
            <a:r>
              <a:rPr lang="en-US" sz="1200" kern="1200" dirty="0">
                <a:solidFill>
                  <a:schemeClr val="tx1"/>
                </a:solidFill>
                <a:latin typeface="+mn-lt"/>
                <a:ea typeface="+mn-ea"/>
                <a:cs typeface="+mn-cs"/>
              </a:rPr>
              <a:t>The privacy of users of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is important. RRU supports the protection of privacy and the freedom of information throughout the university in accordance the Freedom of Information and Protection of Privacy Act R.S.B.C. 1996 c. 165.</a:t>
            </a:r>
          </a:p>
          <a:p>
            <a:r>
              <a:rPr lang="en-US" sz="1200" kern="1200" dirty="0">
                <a:solidFill>
                  <a:schemeClr val="tx1"/>
                </a:solidFill>
                <a:latin typeface="+mn-lt"/>
                <a:ea typeface="+mn-ea"/>
                <a:cs typeface="+mn-cs"/>
              </a:rPr>
              <a:t>Personal information provided for a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website is collected under the authority of the </a:t>
            </a:r>
            <a:r>
              <a:rPr lang="en-US" sz="1200" kern="1200" dirty="0">
                <a:solidFill>
                  <a:schemeClr val="tx1"/>
                </a:solidFill>
                <a:latin typeface="+mn-lt"/>
                <a:ea typeface="+mn-ea"/>
                <a:cs typeface="+mn-cs"/>
                <a:hlinkClick r:id="rId7"/>
              </a:rPr>
              <a:t>University Act, and is subject to section 26(c) of the Freedom of Information and Protection of Privacy Act, R.S.B.C. 1996, c.165. RRU will not disclose personal user information unless permitted by law or as directed by the user.</a:t>
            </a:r>
          </a:p>
          <a:p>
            <a:r>
              <a:rPr lang="en-US" sz="1200" kern="1200" dirty="0">
                <a:solidFill>
                  <a:schemeClr val="tx1"/>
                </a:solidFill>
                <a:latin typeface="+mn-lt"/>
                <a:ea typeface="+mn-ea"/>
                <a:cs typeface="+mn-cs"/>
              </a:rPr>
              <a:t>The personal information provided will be used to authenticate users to their own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website. Each user will have full administrative rights to their own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website.</a:t>
            </a:r>
          </a:p>
          <a:p>
            <a:r>
              <a:rPr lang="en-US" sz="1200" kern="1200" dirty="0">
                <a:solidFill>
                  <a:schemeClr val="tx1"/>
                </a:solidFill>
                <a:latin typeface="+mn-lt"/>
                <a:ea typeface="+mn-ea"/>
                <a:cs typeface="+mn-cs"/>
              </a:rPr>
              <a:t>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websites and the supporting pages contain links to external websites. RRU does not control or monitor these external links and will not be held responsible for their content or links therein. External websites are not covered under the RRU </a:t>
            </a:r>
            <a:r>
              <a:rPr lang="en-US" sz="1200" kern="1200" dirty="0" err="1">
                <a:solidFill>
                  <a:schemeClr val="tx1"/>
                </a:solidFill>
                <a:latin typeface="+mn-lt"/>
                <a:ea typeface="+mn-ea"/>
                <a:cs typeface="+mn-cs"/>
              </a:rPr>
              <a:t>WebSpace</a:t>
            </a:r>
            <a:r>
              <a:rPr lang="en-US" sz="1200" kern="1200" dirty="0">
                <a:solidFill>
                  <a:schemeClr val="tx1"/>
                </a:solidFill>
                <a:latin typeface="+mn-lt"/>
                <a:ea typeface="+mn-ea"/>
                <a:cs typeface="+mn-cs"/>
              </a:rPr>
              <a:t> Online Privacy Statement.</a:t>
            </a:r>
          </a:p>
          <a:p>
            <a:r>
              <a:rPr lang="en-US" sz="1200" kern="1200" dirty="0">
                <a:solidFill>
                  <a:schemeClr val="tx1"/>
                </a:solidFill>
                <a:latin typeface="+mn-lt"/>
                <a:ea typeface="+mn-ea"/>
                <a:cs typeface="+mn-cs"/>
              </a:rPr>
              <a:t>RRU reserves the right to amend this online privacy statement at any time without notice.</a:t>
            </a:r>
          </a:p>
          <a:p>
            <a:r>
              <a:rPr lang="en-US" sz="1200" kern="1200" dirty="0">
                <a:solidFill>
                  <a:schemeClr val="tx1"/>
                </a:solidFill>
                <a:latin typeface="+mn-lt"/>
                <a:ea typeface="+mn-ea"/>
                <a:cs typeface="+mn-cs"/>
              </a:rPr>
              <a:t>For more information, please contact:</a:t>
            </a:r>
          </a:p>
          <a:p>
            <a:r>
              <a:rPr lang="en-US" sz="1200" kern="1200" dirty="0">
                <a:solidFill>
                  <a:schemeClr val="tx1"/>
                </a:solidFill>
                <a:latin typeface="+mn-lt"/>
                <a:ea typeface="+mn-ea"/>
                <a:cs typeface="+mn-cs"/>
              </a:rPr>
              <a:t>Privacy Officer</a:t>
            </a:r>
          </a:p>
          <a:p>
            <a:r>
              <a:rPr lang="en-US" sz="1200" kern="1200" dirty="0">
                <a:solidFill>
                  <a:schemeClr val="tx1"/>
                </a:solidFill>
                <a:latin typeface="+mn-lt"/>
                <a:ea typeface="+mn-ea"/>
                <a:cs typeface="+mn-cs"/>
              </a:rPr>
              <a:t>Royal Roads University</a:t>
            </a:r>
          </a:p>
          <a:p>
            <a:r>
              <a:rPr lang="en-US" sz="1200" kern="1200" dirty="0">
                <a:solidFill>
                  <a:schemeClr val="tx1"/>
                </a:solidFill>
                <a:latin typeface="+mn-lt"/>
                <a:ea typeface="+mn-ea"/>
                <a:cs typeface="+mn-cs"/>
              </a:rPr>
              <a:t>2005 </a:t>
            </a:r>
            <a:r>
              <a:rPr lang="en-US" sz="1200" kern="1200" dirty="0" err="1">
                <a:solidFill>
                  <a:schemeClr val="tx1"/>
                </a:solidFill>
                <a:latin typeface="+mn-lt"/>
                <a:ea typeface="+mn-ea"/>
                <a:cs typeface="+mn-cs"/>
              </a:rPr>
              <a:t>Sooke</a:t>
            </a:r>
            <a:r>
              <a:rPr lang="en-US" sz="1200" kern="1200" dirty="0">
                <a:solidFill>
                  <a:schemeClr val="tx1"/>
                </a:solidFill>
                <a:latin typeface="+mn-lt"/>
                <a:ea typeface="+mn-ea"/>
                <a:cs typeface="+mn-cs"/>
              </a:rPr>
              <a:t> Road</a:t>
            </a:r>
          </a:p>
          <a:p>
            <a:r>
              <a:rPr lang="en-US" sz="1200" kern="1200" dirty="0">
                <a:solidFill>
                  <a:schemeClr val="tx1"/>
                </a:solidFill>
                <a:latin typeface="+mn-lt"/>
                <a:ea typeface="+mn-ea"/>
                <a:cs typeface="+mn-cs"/>
              </a:rPr>
              <a:t>Victoria, B.C. V9B 5Y2</a:t>
            </a:r>
          </a:p>
          <a:p>
            <a:r>
              <a:rPr lang="it-IT" sz="1200" kern="1200" dirty="0">
                <a:solidFill>
                  <a:schemeClr val="tx1"/>
                </a:solidFill>
                <a:latin typeface="+mn-lt"/>
                <a:ea typeface="+mn-ea"/>
                <a:cs typeface="+mn-cs"/>
              </a:rPr>
              <a:t>Phone: 250.391.2600 </a:t>
            </a:r>
            <a:r>
              <a:rPr lang="it-IT" sz="1200" kern="1200" dirty="0" err="1">
                <a:solidFill>
                  <a:schemeClr val="tx1"/>
                </a:solidFill>
                <a:latin typeface="+mn-lt"/>
                <a:ea typeface="+mn-ea"/>
                <a:cs typeface="+mn-cs"/>
              </a:rPr>
              <a:t>ext</a:t>
            </a:r>
            <a:r>
              <a:rPr lang="it-IT" sz="1200" kern="1200" dirty="0">
                <a:solidFill>
                  <a:schemeClr val="tx1"/>
                </a:solidFill>
                <a:latin typeface="+mn-lt"/>
                <a:ea typeface="+mn-ea"/>
                <a:cs typeface="+mn-cs"/>
              </a:rPr>
              <a:t>. 4178</a:t>
            </a:r>
          </a:p>
          <a:p>
            <a:r>
              <a:rPr lang="it-IT" sz="1200" kern="1200" dirty="0">
                <a:solidFill>
                  <a:schemeClr val="tx1"/>
                </a:solidFill>
                <a:latin typeface="+mn-lt"/>
                <a:ea typeface="+mn-ea"/>
                <a:cs typeface="+mn-cs"/>
              </a:rPr>
              <a:t>Access to </a:t>
            </a:r>
            <a:r>
              <a:rPr lang="it-IT" sz="1200" kern="1200" dirty="0" err="1">
                <a:solidFill>
                  <a:schemeClr val="tx1"/>
                </a:solidFill>
                <a:latin typeface="+mn-lt"/>
                <a:ea typeface="+mn-ea"/>
                <a:cs typeface="+mn-cs"/>
              </a:rPr>
              <a:t>WebSpace</a:t>
            </a:r>
            <a:endParaRPr lang="it-IT" sz="1200" kern="1200" dirty="0">
              <a:solidFill>
                <a:schemeClr val="tx1"/>
              </a:solidFill>
              <a:latin typeface="+mn-lt"/>
              <a:ea typeface="+mn-ea"/>
              <a:cs typeface="+mn-cs"/>
            </a:endParaRPr>
          </a:p>
          <a:p>
            <a:r>
              <a:rPr lang="it-IT" sz="1200" kern="1200" dirty="0" err="1">
                <a:solidFill>
                  <a:schemeClr val="tx1"/>
                </a:solidFill>
                <a:latin typeface="+mn-lt"/>
                <a:ea typeface="+mn-ea"/>
                <a:cs typeface="+mn-cs"/>
              </a:rPr>
              <a:t>Users</a:t>
            </a:r>
            <a:r>
              <a:rPr lang="it-IT" sz="1200" kern="1200" dirty="0">
                <a:solidFill>
                  <a:schemeClr val="tx1"/>
                </a:solidFill>
                <a:latin typeface="+mn-lt"/>
                <a:ea typeface="+mn-ea"/>
                <a:cs typeface="+mn-cs"/>
              </a:rPr>
              <a:t> must </a:t>
            </a:r>
            <a:r>
              <a:rPr lang="it-IT" sz="1200" kern="1200" dirty="0" err="1">
                <a:solidFill>
                  <a:schemeClr val="tx1"/>
                </a:solidFill>
                <a:latin typeface="+mn-lt"/>
                <a:ea typeface="+mn-ea"/>
                <a:cs typeface="+mn-cs"/>
              </a:rPr>
              <a:t>have</a:t>
            </a:r>
            <a:r>
              <a:rPr lang="it-IT" sz="1200" kern="1200" dirty="0">
                <a:solidFill>
                  <a:schemeClr val="tx1"/>
                </a:solidFill>
                <a:latin typeface="+mn-lt"/>
                <a:ea typeface="+mn-ea"/>
                <a:cs typeface="+mn-cs"/>
              </a:rPr>
              <a:t> an </a:t>
            </a:r>
            <a:r>
              <a:rPr lang="it-IT" sz="1200" kern="1200" dirty="0" err="1">
                <a:solidFill>
                  <a:schemeClr val="tx1"/>
                </a:solidFill>
                <a:latin typeface="+mn-lt"/>
                <a:ea typeface="+mn-ea"/>
                <a:cs typeface="+mn-cs"/>
              </a:rPr>
              <a:t>active</a:t>
            </a:r>
            <a:r>
              <a:rPr lang="it-IT" sz="1200" kern="1200" dirty="0">
                <a:solidFill>
                  <a:schemeClr val="tx1"/>
                </a:solidFill>
                <a:latin typeface="+mn-lt"/>
                <a:ea typeface="+mn-ea"/>
                <a:cs typeface="+mn-cs"/>
              </a:rPr>
              <a:t> RRU account to </a:t>
            </a:r>
            <a:r>
              <a:rPr lang="it-IT" sz="1200" kern="1200" dirty="0" err="1">
                <a:solidFill>
                  <a:schemeClr val="tx1"/>
                </a:solidFill>
                <a:latin typeface="+mn-lt"/>
                <a:ea typeface="+mn-ea"/>
                <a:cs typeface="+mn-cs"/>
              </a:rPr>
              <a:t>have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administrative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privileges</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their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WebSpace</a:t>
            </a:r>
            <a:r>
              <a:rPr lang="it-IT" sz="1200" kern="1200" dirty="0">
                <a:solidFill>
                  <a:schemeClr val="tx1"/>
                </a:solidFill>
                <a:latin typeface="+mn-lt"/>
                <a:ea typeface="+mn-ea"/>
                <a:cs typeface="+mn-cs"/>
              </a:rPr>
              <a:t> website.</a:t>
            </a:r>
          </a:p>
          <a:p>
            <a:r>
              <a:rPr lang="it-IT" sz="1200" kern="1200" dirty="0">
                <a:solidFill>
                  <a:schemeClr val="tx1"/>
                </a:solidFill>
                <a:latin typeface="+mn-lt"/>
                <a:ea typeface="+mn-ea"/>
                <a:cs typeface="+mn-cs"/>
              </a:rPr>
              <a:t>For </a:t>
            </a:r>
            <a:r>
              <a:rPr lang="it-IT" sz="1200" kern="1200" dirty="0" err="1">
                <a:solidFill>
                  <a:schemeClr val="tx1"/>
                </a:solidFill>
                <a:latin typeface="+mn-lt"/>
                <a:ea typeface="+mn-ea"/>
                <a:cs typeface="+mn-cs"/>
              </a:rPr>
              <a:t>students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means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their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WebSpace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will</a:t>
            </a:r>
            <a:r>
              <a:rPr lang="it-IT" sz="1200" kern="1200" dirty="0">
                <a:solidFill>
                  <a:schemeClr val="tx1"/>
                </a:solidFill>
                <a:latin typeface="+mn-lt"/>
                <a:ea typeface="+mn-ea"/>
                <a:cs typeface="+mn-cs"/>
              </a:rPr>
              <a:t> be </a:t>
            </a:r>
            <a:r>
              <a:rPr lang="it-IT" sz="1200" kern="1200" dirty="0" err="1">
                <a:solidFill>
                  <a:schemeClr val="tx1"/>
                </a:solidFill>
                <a:latin typeface="+mn-lt"/>
                <a:ea typeface="+mn-ea"/>
                <a:cs typeface="+mn-cs"/>
              </a:rPr>
              <a:t>deleted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their</a:t>
            </a:r>
            <a:r>
              <a:rPr lang="it-IT" sz="1200" kern="1200" dirty="0">
                <a:solidFill>
                  <a:schemeClr val="tx1"/>
                </a:solidFill>
                <a:latin typeface="+mn-lt"/>
                <a:ea typeface="+mn-ea"/>
                <a:cs typeface="+mn-cs"/>
              </a:rPr>
              <a:t> RRU </a:t>
            </a:r>
            <a:r>
              <a:rPr lang="it-IT" sz="1200" kern="1200" dirty="0" err="1">
                <a:solidFill>
                  <a:schemeClr val="tx1"/>
                </a:solidFill>
                <a:latin typeface="+mn-lt"/>
                <a:ea typeface="+mn-ea"/>
                <a:cs typeface="+mn-cs"/>
              </a:rPr>
              <a:t>academic</a:t>
            </a:r>
            <a:r>
              <a:rPr lang="it-IT" sz="1200" kern="1200" dirty="0">
                <a:solidFill>
                  <a:schemeClr val="tx1"/>
                </a:solidFill>
                <a:latin typeface="+mn-lt"/>
                <a:ea typeface="+mn-ea"/>
                <a:cs typeface="+mn-cs"/>
              </a:rPr>
              <a:t> account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deactivated</a:t>
            </a:r>
            <a:r>
              <a:rPr lang="it-IT" sz="1200" kern="1200" dirty="0">
                <a:solidFill>
                  <a:schemeClr val="tx1"/>
                </a:solidFill>
                <a:latin typeface="+mn-lt"/>
                <a:ea typeface="+mn-ea"/>
                <a:cs typeface="+mn-cs"/>
              </a:rPr>
              <a:t>, per </a:t>
            </a:r>
            <a:r>
              <a:rPr lang="it-IT" sz="1200" kern="1200" dirty="0">
                <a:solidFill>
                  <a:schemeClr val="tx1"/>
                </a:solidFill>
                <a:latin typeface="+mn-lt"/>
                <a:ea typeface="+mn-ea"/>
                <a:cs typeface="+mn-cs"/>
                <a:hlinkClick r:id="rId8"/>
              </a:rPr>
              <a:t>RRU guidelines.</a:t>
            </a:r>
          </a:p>
          <a:p>
            <a:r>
              <a:rPr lang="it-IT" sz="1200" kern="1200" dirty="0">
                <a:solidFill>
                  <a:schemeClr val="tx1"/>
                </a:solidFill>
                <a:latin typeface="+mn-lt"/>
                <a:ea typeface="+mn-ea"/>
                <a:cs typeface="+mn-cs"/>
              </a:rPr>
              <a:t>Students are </a:t>
            </a:r>
            <a:r>
              <a:rPr lang="it-IT" sz="1200" kern="1200" dirty="0" err="1">
                <a:solidFill>
                  <a:schemeClr val="tx1"/>
                </a:solidFill>
                <a:latin typeface="+mn-lt"/>
                <a:ea typeface="+mn-ea"/>
                <a:cs typeface="+mn-cs"/>
              </a:rPr>
              <a:t>responsible</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migrating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their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WebSpace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content</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another</a:t>
            </a:r>
            <a:r>
              <a:rPr lang="it-IT" sz="1200" kern="1200" dirty="0">
                <a:solidFill>
                  <a:schemeClr val="tx1"/>
                </a:solidFill>
                <a:latin typeface="+mn-lt"/>
                <a:ea typeface="+mn-ea"/>
                <a:cs typeface="+mn-cs"/>
              </a:rPr>
              <a:t> hosting </a:t>
            </a:r>
            <a:r>
              <a:rPr lang="it-IT" sz="1200" kern="1200" dirty="0" err="1">
                <a:solidFill>
                  <a:schemeClr val="tx1"/>
                </a:solidFill>
                <a:latin typeface="+mn-lt"/>
                <a:ea typeface="+mn-ea"/>
                <a:cs typeface="+mn-cs"/>
              </a:rPr>
              <a:t>environment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prior</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their</a:t>
            </a:r>
            <a:r>
              <a:rPr lang="it-IT" sz="1200" kern="1200" dirty="0">
                <a:solidFill>
                  <a:schemeClr val="tx1"/>
                </a:solidFill>
                <a:latin typeface="+mn-lt"/>
                <a:ea typeface="+mn-ea"/>
                <a:cs typeface="+mn-cs"/>
              </a:rPr>
              <a:t> RRU </a:t>
            </a:r>
            <a:r>
              <a:rPr lang="it-IT" sz="1200" kern="1200" dirty="0" err="1">
                <a:solidFill>
                  <a:schemeClr val="tx1"/>
                </a:solidFill>
                <a:latin typeface="+mn-lt"/>
                <a:ea typeface="+mn-ea"/>
                <a:cs typeface="+mn-cs"/>
              </a:rPr>
              <a:t>academic</a:t>
            </a:r>
            <a:r>
              <a:rPr lang="it-IT" sz="1200" kern="1200" dirty="0">
                <a:solidFill>
                  <a:schemeClr val="tx1"/>
                </a:solidFill>
                <a:latin typeface="+mn-lt"/>
                <a:ea typeface="+mn-ea"/>
                <a:cs typeface="+mn-cs"/>
              </a:rPr>
              <a:t> account </a:t>
            </a:r>
            <a:r>
              <a:rPr lang="it-IT" sz="1200" kern="1200" dirty="0" err="1">
                <a:solidFill>
                  <a:schemeClr val="tx1"/>
                </a:solidFill>
                <a:latin typeface="+mn-lt"/>
                <a:ea typeface="+mn-ea"/>
                <a:cs typeface="+mn-cs"/>
              </a:rPr>
              <a:t>being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deactivated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Instructions</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migrating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content</a:t>
            </a:r>
            <a:r>
              <a:rPr lang="it-IT" sz="1200" kern="1200" dirty="0">
                <a:solidFill>
                  <a:schemeClr val="tx1"/>
                </a:solidFill>
                <a:latin typeface="+mn-lt"/>
                <a:ea typeface="+mn-ea"/>
                <a:cs typeface="+mn-cs"/>
              </a:rPr>
              <a:t> from a </a:t>
            </a:r>
            <a:r>
              <a:rPr lang="it-IT" sz="1200" kern="1200" dirty="0" err="1">
                <a:solidFill>
                  <a:schemeClr val="tx1"/>
                </a:solidFill>
                <a:latin typeface="+mn-lt"/>
                <a:ea typeface="+mn-ea"/>
                <a:cs typeface="+mn-cs"/>
              </a:rPr>
              <a:t>WebSpace</a:t>
            </a:r>
            <a:r>
              <a:rPr lang="it-IT" sz="1200" kern="1200" dirty="0">
                <a:solidFill>
                  <a:schemeClr val="tx1"/>
                </a:solidFill>
                <a:latin typeface="+mn-lt"/>
                <a:ea typeface="+mn-ea"/>
                <a:cs typeface="+mn-cs"/>
              </a:rPr>
              <a:t> website to </a:t>
            </a:r>
            <a:r>
              <a:rPr lang="it-IT" sz="1200" kern="1200" dirty="0" err="1">
                <a:solidFill>
                  <a:schemeClr val="tx1"/>
                </a:solidFill>
                <a:latin typeface="+mn-lt"/>
                <a:ea typeface="+mn-ea"/>
                <a:cs typeface="+mn-cs"/>
              </a:rPr>
              <a:t>another</a:t>
            </a:r>
            <a:r>
              <a:rPr lang="it-IT" sz="1200" kern="1200" dirty="0">
                <a:solidFill>
                  <a:schemeClr val="tx1"/>
                </a:solidFill>
                <a:latin typeface="+mn-lt"/>
                <a:ea typeface="+mn-ea"/>
                <a:cs typeface="+mn-cs"/>
              </a:rPr>
              <a:t>, non-RRU hosting </a:t>
            </a:r>
            <a:r>
              <a:rPr lang="it-IT" sz="1200" kern="1200" dirty="0" err="1">
                <a:solidFill>
                  <a:schemeClr val="tx1"/>
                </a:solidFill>
                <a:latin typeface="+mn-lt"/>
                <a:ea typeface="+mn-ea"/>
                <a:cs typeface="+mn-cs"/>
              </a:rPr>
              <a:t>environment</a:t>
            </a:r>
            <a:r>
              <a:rPr lang="it-IT" sz="1200" kern="1200" dirty="0">
                <a:solidFill>
                  <a:schemeClr val="tx1"/>
                </a:solidFill>
                <a:latin typeface="+mn-lt"/>
                <a:ea typeface="+mn-ea"/>
                <a:cs typeface="+mn-cs"/>
              </a:rPr>
              <a:t> are </a:t>
            </a:r>
            <a:r>
              <a:rPr lang="it-IT" sz="1200" kern="1200" dirty="0" err="1">
                <a:solidFill>
                  <a:schemeClr val="tx1"/>
                </a:solidFill>
                <a:latin typeface="+mn-lt"/>
                <a:ea typeface="+mn-ea"/>
                <a:cs typeface="+mn-cs"/>
              </a:rPr>
              <a:t>provided</a:t>
            </a:r>
            <a:r>
              <a:rPr lang="it-IT" sz="1200" kern="1200" dirty="0">
                <a:solidFill>
                  <a:schemeClr val="tx1"/>
                </a:solidFill>
                <a:latin typeface="+mn-lt"/>
                <a:ea typeface="+mn-ea"/>
                <a:cs typeface="+mn-cs"/>
              </a:rPr>
              <a:t> </a:t>
            </a:r>
            <a:r>
              <a:rPr lang="it-IT" sz="1200" kern="1200" dirty="0">
                <a:solidFill>
                  <a:schemeClr val="tx1"/>
                </a:solidFill>
                <a:latin typeface="+mn-lt"/>
                <a:ea typeface="+mn-ea"/>
                <a:cs typeface="+mn-cs"/>
                <a:hlinkClick r:id="rId9"/>
              </a:rPr>
              <a:t>here.</a:t>
            </a:r>
          </a:p>
          <a:p>
            <a:r>
              <a:rPr lang="it-IT" sz="1200" kern="1200" dirty="0">
                <a:solidFill>
                  <a:schemeClr val="tx1"/>
                </a:solidFill>
                <a:latin typeface="+mn-lt"/>
                <a:ea typeface="+mn-ea"/>
                <a:cs typeface="+mn-cs"/>
              </a:rPr>
              <a:t>User Agreement</a:t>
            </a:r>
          </a:p>
          <a:p>
            <a:r>
              <a:rPr lang="it-IT" sz="1200" kern="1200" dirty="0">
                <a:solidFill>
                  <a:schemeClr val="tx1"/>
                </a:solidFill>
                <a:latin typeface="+mn-lt"/>
                <a:ea typeface="+mn-ea"/>
                <a:cs typeface="+mn-cs"/>
              </a:rPr>
              <a:t>By </a:t>
            </a:r>
            <a:r>
              <a:rPr lang="it-IT" sz="1200" kern="1200" dirty="0" err="1">
                <a:solidFill>
                  <a:schemeClr val="tx1"/>
                </a:solidFill>
                <a:latin typeface="+mn-lt"/>
                <a:ea typeface="+mn-ea"/>
                <a:cs typeface="+mn-cs"/>
              </a:rPr>
              <a:t>using</a:t>
            </a:r>
            <a:r>
              <a:rPr lang="it-IT" sz="1200" kern="1200" dirty="0">
                <a:solidFill>
                  <a:schemeClr val="tx1"/>
                </a:solidFill>
                <a:latin typeface="+mn-lt"/>
                <a:ea typeface="+mn-ea"/>
                <a:cs typeface="+mn-cs"/>
              </a:rPr>
              <a:t> the RRU </a:t>
            </a:r>
            <a:r>
              <a:rPr lang="it-IT" sz="1200" kern="1200" dirty="0" err="1">
                <a:solidFill>
                  <a:schemeClr val="tx1"/>
                </a:solidFill>
                <a:latin typeface="+mn-lt"/>
                <a:ea typeface="+mn-ea"/>
                <a:cs typeface="+mn-cs"/>
              </a:rPr>
              <a:t>WebSpace</a:t>
            </a:r>
            <a:r>
              <a:rPr lang="it-IT" sz="1200" kern="1200" dirty="0">
                <a:solidFill>
                  <a:schemeClr val="tx1"/>
                </a:solidFill>
                <a:latin typeface="+mn-lt"/>
                <a:ea typeface="+mn-ea"/>
                <a:cs typeface="+mn-cs"/>
              </a:rPr>
              <a:t> service, </a:t>
            </a:r>
            <a:r>
              <a:rPr lang="it-IT" sz="1200" kern="1200" dirty="0" err="1">
                <a:solidFill>
                  <a:schemeClr val="tx1"/>
                </a:solidFill>
                <a:latin typeface="+mn-lt"/>
                <a:ea typeface="+mn-ea"/>
                <a:cs typeface="+mn-cs"/>
              </a:rPr>
              <a:t>users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agree</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these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Terms</a:t>
            </a:r>
            <a:r>
              <a:rPr lang="it-IT" sz="1200" kern="1200" dirty="0">
                <a:solidFill>
                  <a:schemeClr val="tx1"/>
                </a:solidFill>
                <a:latin typeface="+mn-lt"/>
                <a:ea typeface="+mn-ea"/>
                <a:cs typeface="+mn-cs"/>
              </a:rPr>
              <a:t> of Use. </a:t>
            </a:r>
            <a:r>
              <a:rPr lang="it-IT" sz="1200" kern="1200" dirty="0" err="1">
                <a:solidFill>
                  <a:schemeClr val="tx1"/>
                </a:solidFill>
                <a:latin typeface="+mn-lt"/>
                <a:ea typeface="+mn-ea"/>
                <a:cs typeface="+mn-cs"/>
              </a:rPr>
              <a:t>Although</a:t>
            </a:r>
            <a:r>
              <a:rPr lang="it-IT" sz="1200" kern="1200" dirty="0">
                <a:solidFill>
                  <a:schemeClr val="tx1"/>
                </a:solidFill>
                <a:latin typeface="+mn-lt"/>
                <a:ea typeface="+mn-ea"/>
                <a:cs typeface="+mn-cs"/>
              </a:rPr>
              <a:t> RRU </a:t>
            </a:r>
            <a:r>
              <a:rPr lang="it-IT" sz="1200" kern="1200" dirty="0" err="1">
                <a:solidFill>
                  <a:schemeClr val="tx1"/>
                </a:solidFill>
                <a:latin typeface="+mn-lt"/>
                <a:ea typeface="+mn-ea"/>
                <a:cs typeface="+mn-cs"/>
              </a:rPr>
              <a:t>makes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every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effort</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maintain</a:t>
            </a:r>
            <a:r>
              <a:rPr lang="it-IT" sz="1200" kern="1200" dirty="0">
                <a:solidFill>
                  <a:schemeClr val="tx1"/>
                </a:solidFill>
                <a:latin typeface="+mn-lt"/>
                <a:ea typeface="+mn-ea"/>
                <a:cs typeface="+mn-cs"/>
              </a:rPr>
              <a:t> the security of </a:t>
            </a:r>
            <a:r>
              <a:rPr lang="it-IT" sz="1200" kern="1200" dirty="0" err="1">
                <a:solidFill>
                  <a:schemeClr val="tx1"/>
                </a:solidFill>
                <a:latin typeface="+mn-lt"/>
                <a:ea typeface="+mn-ea"/>
                <a:cs typeface="+mn-cs"/>
              </a:rPr>
              <a:t>this</a:t>
            </a:r>
            <a:r>
              <a:rPr lang="it-IT" sz="1200" kern="1200" dirty="0">
                <a:solidFill>
                  <a:schemeClr val="tx1"/>
                </a:solidFill>
                <a:latin typeface="+mn-lt"/>
                <a:ea typeface="+mn-ea"/>
                <a:cs typeface="+mn-cs"/>
              </a:rPr>
              <a:t> service and </a:t>
            </a:r>
            <a:r>
              <a:rPr lang="it-IT" sz="1200" kern="1200" dirty="0" err="1">
                <a:solidFill>
                  <a:schemeClr val="tx1"/>
                </a:solidFill>
                <a:latin typeface="+mn-lt"/>
                <a:ea typeface="+mn-ea"/>
                <a:cs typeface="+mn-cs"/>
              </a:rPr>
              <a:t>your</a:t>
            </a:r>
            <a:r>
              <a:rPr lang="it-IT" sz="1200" kern="1200" dirty="0">
                <a:solidFill>
                  <a:schemeClr val="tx1"/>
                </a:solidFill>
                <a:latin typeface="+mn-lt"/>
                <a:ea typeface="+mn-ea"/>
                <a:cs typeface="+mn-cs"/>
              </a:rPr>
              <a:t> personal information, RRU </a:t>
            </a:r>
            <a:r>
              <a:rPr lang="it-IT" sz="1200" kern="1200" dirty="0" err="1">
                <a:solidFill>
                  <a:schemeClr val="tx1"/>
                </a:solidFill>
                <a:latin typeface="+mn-lt"/>
                <a:ea typeface="+mn-ea"/>
                <a:cs typeface="+mn-cs"/>
              </a:rPr>
              <a:t>cannot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guarantee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against</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not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responsible</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unauthorized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access</a:t>
            </a:r>
            <a:r>
              <a:rPr lang="it-IT" sz="1200" kern="1200" dirty="0">
                <a:solidFill>
                  <a:schemeClr val="tx1"/>
                </a:solidFill>
                <a:latin typeface="+mn-lt"/>
                <a:ea typeface="+mn-ea"/>
                <a:cs typeface="+mn-cs"/>
              </a:rPr>
              <a:t> or </a:t>
            </a:r>
            <a:r>
              <a:rPr lang="it-IT" sz="1200" kern="1200" dirty="0" err="1">
                <a:solidFill>
                  <a:schemeClr val="tx1"/>
                </a:solidFill>
                <a:latin typeface="+mn-lt"/>
                <a:ea typeface="+mn-ea"/>
                <a:cs typeface="+mn-cs"/>
              </a:rPr>
              <a:t>fraudulent</a:t>
            </a:r>
            <a:r>
              <a:rPr lang="it-IT" sz="1200" kern="1200" dirty="0">
                <a:solidFill>
                  <a:schemeClr val="tx1"/>
                </a:solidFill>
                <a:latin typeface="+mn-lt"/>
                <a:ea typeface="+mn-ea"/>
                <a:cs typeface="+mn-cs"/>
              </a:rPr>
              <a:t> use of personal information.</a:t>
            </a:r>
          </a:p>
          <a:p>
            <a:r>
              <a:rPr lang="it-IT" sz="1200" kern="1200" dirty="0" err="1">
                <a:solidFill>
                  <a:schemeClr val="tx1"/>
                </a:solidFill>
                <a:latin typeface="+mn-lt"/>
                <a:ea typeface="+mn-ea"/>
                <a:cs typeface="+mn-cs"/>
              </a:rPr>
              <a:t>Contact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Us</a:t>
            </a:r>
            <a:endParaRPr lang="it-IT" sz="1200" kern="1200" dirty="0">
              <a:solidFill>
                <a:schemeClr val="tx1"/>
              </a:solidFill>
              <a:latin typeface="+mn-lt"/>
              <a:ea typeface="+mn-ea"/>
              <a:cs typeface="+mn-cs"/>
            </a:endParaRPr>
          </a:p>
          <a:p>
            <a:r>
              <a:rPr lang="it-IT" sz="1200" kern="1200" dirty="0" err="1">
                <a:solidFill>
                  <a:schemeClr val="tx1"/>
                </a:solidFill>
                <a:latin typeface="+mn-lt"/>
                <a:ea typeface="+mn-ea"/>
                <a:cs typeface="+mn-cs"/>
              </a:rPr>
              <a:t>Contact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us</a:t>
            </a:r>
            <a:r>
              <a:rPr lang="it-IT" sz="1200" kern="1200" dirty="0">
                <a:solidFill>
                  <a:schemeClr val="tx1"/>
                </a:solidFill>
                <a:latin typeface="+mn-lt"/>
                <a:ea typeface="+mn-ea"/>
                <a:cs typeface="+mn-cs"/>
              </a:rPr>
              <a:t> via the RRU </a:t>
            </a:r>
            <a:r>
              <a:rPr lang="it-IT" sz="1200" kern="1200" dirty="0">
                <a:solidFill>
                  <a:schemeClr val="tx1"/>
                </a:solidFill>
                <a:latin typeface="+mn-lt"/>
                <a:ea typeface="+mn-ea"/>
                <a:cs typeface="+mn-cs"/>
                <a:hlinkClick r:id="rId10"/>
              </a:rPr>
              <a:t>Computer Services website.</a:t>
            </a:r>
            <a:endParaRPr lang="en-US" dirty="0"/>
          </a:p>
        </p:txBody>
      </p:sp>
      <p:sp>
        <p:nvSpPr>
          <p:cNvPr id="4" name="Slide Number Placeholder 3"/>
          <p:cNvSpPr>
            <a:spLocks noGrp="1"/>
          </p:cNvSpPr>
          <p:nvPr>
            <p:ph type="sldNum" sz="quarter" idx="10"/>
          </p:nvPr>
        </p:nvSpPr>
        <p:spPr/>
        <p:txBody>
          <a:bodyPr/>
          <a:lstStyle/>
          <a:p>
            <a:fld id="{CEB41E90-0C8B-904B-9693-9C029B5805B7}" type="slidenum">
              <a:rPr lang="en-US" smtClean="0"/>
              <a:t>25</a:t>
            </a:fld>
            <a:endParaRPr lang="en-US"/>
          </a:p>
        </p:txBody>
      </p:sp>
    </p:spTree>
    <p:extLst>
      <p:ext uri="{BB962C8B-B14F-4D97-AF65-F5344CB8AC3E}">
        <p14:creationId xmlns:p14="http://schemas.microsoft.com/office/powerpoint/2010/main" val="1083025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CA" b="1" dirty="0">
                <a:latin typeface="Verdana" pitchFamily="34" charset="0"/>
                <a:ea typeface="ＭＳ Ｐゴシック" charset="-128"/>
                <a:cs typeface="ＭＳ Ｐゴシック" charset="-128"/>
              </a:rPr>
              <a:t>Contribution</a:t>
            </a:r>
            <a:r>
              <a:rPr lang="en-CA" b="1" baseline="0" dirty="0">
                <a:latin typeface="Verdana" pitchFamily="34" charset="0"/>
                <a:ea typeface="ＭＳ Ｐゴシック" charset="-128"/>
                <a:cs typeface="ＭＳ Ｐゴシック" charset="-128"/>
              </a:rPr>
              <a:t> Rubric</a:t>
            </a:r>
          </a:p>
          <a:p>
            <a:pPr rtl="0" eaLnBrk="1" fontAlgn="ctr" latinLnBrk="0" hangingPunct="1"/>
            <a:r>
              <a:rPr lang="en-CA" b="0" baseline="0" dirty="0">
                <a:latin typeface="Verdana" pitchFamily="34" charset="0"/>
                <a:ea typeface="ＭＳ Ｐゴシック" charset="-128"/>
                <a:cs typeface="ＭＳ Ｐゴシック" charset="-128"/>
              </a:rPr>
              <a:t>In every course – may or may not be formally assessed but expected to actively contribute to the collective learning of the class and share beyond with your growing network via your blog</a:t>
            </a:r>
          </a:p>
          <a:p>
            <a:pPr rtl="0" eaLnBrk="1" fontAlgn="ctr" latinLnBrk="0" hangingPunct="1"/>
            <a:r>
              <a:rPr lang="en-CA" b="1" dirty="0">
                <a:latin typeface="Verdana" pitchFamily="34" charset="0"/>
                <a:ea typeface="ＭＳ Ｐゴシック" charset="-128"/>
                <a:cs typeface="ＭＳ Ｐゴシック" charset="-128"/>
              </a:rPr>
              <a:t> </a:t>
            </a:r>
            <a:endParaRPr lang="en-US" b="1" u="sng" dirty="0">
              <a:latin typeface="Verdana" pitchFamily="34" charset="0"/>
              <a:ea typeface="ＭＳ Ｐゴシック" charset="-128"/>
              <a:cs typeface="ＭＳ Ｐゴシック" charset="-128"/>
            </a:endParaRPr>
          </a:p>
          <a:p>
            <a:r>
              <a:rPr lang="en-US" b="1" u="sng" dirty="0">
                <a:latin typeface="Verdana" pitchFamily="34" charset="0"/>
                <a:ea typeface="ＭＳ Ｐゴシック" charset="-128"/>
                <a:cs typeface="ＭＳ Ｐゴシック" charset="-128"/>
              </a:rPr>
              <a:t>Assessment of Your Contribution to the Learning Community</a:t>
            </a:r>
            <a:endParaRPr lang="en-US" dirty="0">
              <a:latin typeface="Verdana" pitchFamily="34" charset="0"/>
              <a:ea typeface="ＭＳ Ｐゴシック" charset="-128"/>
              <a:cs typeface="ＭＳ Ｐゴシック" charset="-128"/>
            </a:endParaRPr>
          </a:p>
          <a:p>
            <a:r>
              <a:rPr lang="en-US" dirty="0">
                <a:latin typeface="Verdana" pitchFamily="34" charset="0"/>
                <a:ea typeface="ＭＳ Ｐゴシック" charset="-128"/>
                <a:cs typeface="ＭＳ Ｐゴシック" charset="-128"/>
              </a:rPr>
              <a:t>While your instructor will discuss key ideas and raise important issues that you need to understand, the majority of this course will be guided by dialogue, discussion and inquiry. Think about this course as a guided conversation that begins on the first day we meet and ends on the last scheduled day of class. In order for this learning experience to be beneficial and worthwhile to everyone, it is imperative that you read the assigned material, contribute to the discussions, and participate in all class activities. Conversations and ideas cannot grow if you don’t read the assigned material, reflect on their relevance and meaning, and/or contribute to the class discussions. Participation should be</a:t>
            </a:r>
            <a:r>
              <a:rPr lang="en-US" b="1" dirty="0">
                <a:latin typeface="Verdana" pitchFamily="34" charset="0"/>
                <a:ea typeface="ＭＳ Ｐゴシック" charset="-128"/>
                <a:cs typeface="ＭＳ Ｐゴシック" charset="-128"/>
              </a:rPr>
              <a:t> thoughtful, meaningful, timely, </a:t>
            </a:r>
            <a:r>
              <a:rPr lang="en-US" dirty="0">
                <a:latin typeface="Verdana" pitchFamily="34" charset="0"/>
                <a:ea typeface="ＭＳ Ｐゴシック" charset="-128"/>
                <a:cs typeface="ＭＳ Ｐゴシック" charset="-128"/>
              </a:rPr>
              <a:t>and</a:t>
            </a:r>
            <a:r>
              <a:rPr lang="en-US" b="1" dirty="0">
                <a:latin typeface="Verdana" pitchFamily="34" charset="0"/>
                <a:ea typeface="ＭＳ Ｐゴシック" charset="-128"/>
                <a:cs typeface="ＭＳ Ｐゴシック" charset="-128"/>
              </a:rPr>
              <a:t> relevant. </a:t>
            </a:r>
            <a:endParaRPr lang="en-US" dirty="0">
              <a:latin typeface="Verdana" pitchFamily="34" charset="0"/>
              <a:ea typeface="ＭＳ Ｐゴシック" charset="-128"/>
              <a:cs typeface="ＭＳ Ｐゴシック" charset="-128"/>
            </a:endParaRPr>
          </a:p>
          <a:p>
            <a:r>
              <a:rPr lang="en-US" b="1" dirty="0">
                <a:latin typeface="Verdana" pitchFamily="34" charset="0"/>
                <a:ea typeface="ＭＳ Ｐゴシック" charset="-128"/>
                <a:cs typeface="ＭＳ Ｐゴシック" charset="-128"/>
              </a:rPr>
              <a:t> </a:t>
            </a:r>
            <a:endParaRPr lang="en-US" dirty="0">
              <a:latin typeface="Verdana" pitchFamily="34" charset="0"/>
              <a:ea typeface="ＭＳ Ｐゴシック" charset="-128"/>
              <a:cs typeface="ＭＳ Ｐゴシック" charset="-128"/>
            </a:endParaRPr>
          </a:p>
          <a:p>
            <a:r>
              <a:rPr lang="en-US" dirty="0">
                <a:latin typeface="Verdana" pitchFamily="34" charset="0"/>
                <a:ea typeface="ＭＳ Ｐゴシック" charset="-128"/>
                <a:cs typeface="ＭＳ Ｐゴシック" charset="-128"/>
              </a:rPr>
              <a:t>In responding to your colleagues, you should feel free to suggest that they explore appropriate websites or resources to expand the discussion to a deeper level. However, please do ensure to provide explanations on why such resources are of relevance and interest to the rest of the class and provide an accurate reference to the resource.</a:t>
            </a:r>
          </a:p>
          <a:p>
            <a:r>
              <a:rPr lang="en-US" dirty="0">
                <a:latin typeface="Verdana" pitchFamily="34" charset="0"/>
                <a:ea typeface="ＭＳ Ｐゴシック" charset="-128"/>
                <a:cs typeface="ＭＳ Ｐゴシック" charset="-128"/>
              </a:rPr>
              <a:t> </a:t>
            </a:r>
          </a:p>
          <a:p>
            <a:r>
              <a:rPr lang="en-US" dirty="0">
                <a:latin typeface="Verdana" pitchFamily="34" charset="0"/>
                <a:ea typeface="ＭＳ Ｐゴシック" charset="-128"/>
                <a:cs typeface="ＭＳ Ｐゴシック" charset="-128"/>
              </a:rPr>
              <a:t>Also, please consider how your contribution will advance and extend the discussion. For example, in your response, you can draw from the assigned readings, pose questions, reflect back to your own experiences, connect to a course reading/assignment, ask for clarification, build connections between your thoughts and other students’ perspectives, and/or offer alternative perspectives</a:t>
            </a:r>
          </a:p>
          <a:p>
            <a:endParaRPr lang="en-US" dirty="0">
              <a:latin typeface="Verdana" pitchFamily="34"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CEB41E90-0C8B-904B-9693-9C029B5805B7}" type="slidenum">
              <a:rPr lang="en-US" smtClean="0"/>
              <a:t>27</a:t>
            </a:fld>
            <a:endParaRPr lang="en-US"/>
          </a:p>
        </p:txBody>
      </p:sp>
    </p:spTree>
    <p:extLst>
      <p:ext uri="{BB962C8B-B14F-4D97-AF65-F5344CB8AC3E}">
        <p14:creationId xmlns:p14="http://schemas.microsoft.com/office/powerpoint/2010/main" val="104269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375A91A-E6B9-4051-9DC1-E47E059A41B2}" type="slidenum">
              <a:rPr lang="en-CA" smtClean="0"/>
              <a:pPr/>
              <a:t>29</a:t>
            </a:fld>
            <a:endParaRPr lang="en-CA"/>
          </a:p>
        </p:txBody>
      </p:sp>
    </p:spTree>
    <p:extLst>
      <p:ext uri="{BB962C8B-B14F-4D97-AF65-F5344CB8AC3E}">
        <p14:creationId xmlns:p14="http://schemas.microsoft.com/office/powerpoint/2010/main" val="256859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eaLnBrk="0" fontAlgn="base" hangingPunct="0">
              <a:spcBef>
                <a:spcPct val="30000"/>
              </a:spcBef>
              <a:spcAft>
                <a:spcPct val="0"/>
              </a:spcAft>
              <a:defRPr/>
            </a:pPr>
            <a:r>
              <a:rPr lang="en-CA" dirty="0">
                <a:latin typeface="Verdana" pitchFamily="34" charset="0"/>
                <a:ea typeface="ＭＳ Ｐゴシック" charset="-128"/>
                <a:cs typeface="ＭＳ Ｐゴシック" charset="-128"/>
              </a:rPr>
              <a:t> </a:t>
            </a:r>
          </a:p>
          <a:p>
            <a:endParaRPr lang="en-CA" dirty="0"/>
          </a:p>
        </p:txBody>
      </p:sp>
      <p:sp>
        <p:nvSpPr>
          <p:cNvPr id="4" name="Slide Number Placeholder 3"/>
          <p:cNvSpPr>
            <a:spLocks noGrp="1"/>
          </p:cNvSpPr>
          <p:nvPr>
            <p:ph type="sldNum" sz="quarter" idx="10"/>
          </p:nvPr>
        </p:nvSpPr>
        <p:spPr/>
        <p:txBody>
          <a:bodyPr/>
          <a:lstStyle/>
          <a:p>
            <a:fld id="{E375A91A-E6B9-4051-9DC1-E47E059A41B2}" type="slidenum">
              <a:rPr lang="en-CA" smtClean="0"/>
              <a:pPr/>
              <a:t>30</a:t>
            </a:fld>
            <a:endParaRPr lang="en-CA"/>
          </a:p>
        </p:txBody>
      </p:sp>
    </p:spTree>
    <p:extLst>
      <p:ext uri="{BB962C8B-B14F-4D97-AF65-F5344CB8AC3E}">
        <p14:creationId xmlns:p14="http://schemas.microsoft.com/office/powerpoint/2010/main" val="256859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CA" dirty="0"/>
              <a:t>https://student.myrru.royalroads.ca/academic-regulations </a:t>
            </a:r>
          </a:p>
        </p:txBody>
      </p:sp>
      <p:sp>
        <p:nvSpPr>
          <p:cNvPr id="143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828" indent="-285703" eaLnBrk="0" hangingPunct="0">
              <a:defRPr>
                <a:solidFill>
                  <a:schemeClr val="tx1"/>
                </a:solidFill>
                <a:latin typeface="Arial" charset="0"/>
              </a:defRPr>
            </a:lvl2pPr>
            <a:lvl3pPr marL="1142813" indent="-228562" eaLnBrk="0" hangingPunct="0">
              <a:defRPr>
                <a:solidFill>
                  <a:schemeClr val="tx1"/>
                </a:solidFill>
                <a:latin typeface="Arial" charset="0"/>
              </a:defRPr>
            </a:lvl3pPr>
            <a:lvl4pPr marL="1599937" indent="-228562" eaLnBrk="0" hangingPunct="0">
              <a:defRPr>
                <a:solidFill>
                  <a:schemeClr val="tx1"/>
                </a:solidFill>
                <a:latin typeface="Arial" charset="0"/>
              </a:defRPr>
            </a:lvl4pPr>
            <a:lvl5pPr marL="2057063" indent="-228562" eaLnBrk="0" hangingPunct="0">
              <a:defRPr>
                <a:solidFill>
                  <a:schemeClr val="tx1"/>
                </a:solidFill>
                <a:latin typeface="Arial" charset="0"/>
              </a:defRPr>
            </a:lvl5pPr>
            <a:lvl6pPr marL="2514187" indent="-228562" eaLnBrk="0" fontAlgn="base" hangingPunct="0">
              <a:spcBef>
                <a:spcPct val="0"/>
              </a:spcBef>
              <a:spcAft>
                <a:spcPct val="0"/>
              </a:spcAft>
              <a:defRPr>
                <a:solidFill>
                  <a:schemeClr val="tx1"/>
                </a:solidFill>
                <a:latin typeface="Arial" charset="0"/>
              </a:defRPr>
            </a:lvl6pPr>
            <a:lvl7pPr marL="2971312" indent="-228562" eaLnBrk="0" fontAlgn="base" hangingPunct="0">
              <a:spcBef>
                <a:spcPct val="0"/>
              </a:spcBef>
              <a:spcAft>
                <a:spcPct val="0"/>
              </a:spcAft>
              <a:defRPr>
                <a:solidFill>
                  <a:schemeClr val="tx1"/>
                </a:solidFill>
                <a:latin typeface="Arial" charset="0"/>
              </a:defRPr>
            </a:lvl7pPr>
            <a:lvl8pPr marL="3428438" indent="-228562" eaLnBrk="0" fontAlgn="base" hangingPunct="0">
              <a:spcBef>
                <a:spcPct val="0"/>
              </a:spcBef>
              <a:spcAft>
                <a:spcPct val="0"/>
              </a:spcAft>
              <a:defRPr>
                <a:solidFill>
                  <a:schemeClr val="tx1"/>
                </a:solidFill>
                <a:latin typeface="Arial" charset="0"/>
              </a:defRPr>
            </a:lvl8pPr>
            <a:lvl9pPr marL="3885562" indent="-228562" eaLnBrk="0" fontAlgn="base" hangingPunct="0">
              <a:spcBef>
                <a:spcPct val="0"/>
              </a:spcBef>
              <a:spcAft>
                <a:spcPct val="0"/>
              </a:spcAft>
              <a:defRPr>
                <a:solidFill>
                  <a:schemeClr val="tx1"/>
                </a:solidFill>
                <a:latin typeface="Arial" charset="0"/>
              </a:defRPr>
            </a:lvl9pPr>
          </a:lstStyle>
          <a:p>
            <a:pPr eaLnBrk="1" hangingPunct="1"/>
            <a:fld id="{3643BF75-5D5E-4E54-A5FE-1542993C6838}" type="slidenum">
              <a:rPr lang="en-US" smtClean="0">
                <a:latin typeface="Times New Roman" pitchFamily="18" charset="0"/>
              </a:rPr>
              <a:pPr eaLnBrk="1" hangingPunct="1"/>
              <a:t>31</a:t>
            </a:fld>
            <a:endParaRPr 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a:t>
            </a:r>
            <a:r>
              <a:rPr lang="en-US" baseline="0" dirty="0"/>
              <a:t> – itemizes activities to do each day and let’s you know when to block synch sessions in your calendar</a:t>
            </a:r>
          </a:p>
          <a:p>
            <a:r>
              <a:rPr lang="en-US" baseline="0" dirty="0"/>
              <a:t>Activities – detailed descriptions of the activities to complete/week</a:t>
            </a:r>
          </a:p>
          <a:p>
            <a:r>
              <a:rPr lang="en-US" baseline="0" dirty="0"/>
              <a:t>The Link must be completed prior to being able to start your first course</a:t>
            </a:r>
          </a:p>
          <a:p>
            <a:r>
              <a:rPr lang="en-US" baseline="0" dirty="0"/>
              <a:t>IA must be completed </a:t>
            </a:r>
          </a:p>
          <a:p>
            <a:endParaRPr lang="en-US" dirty="0"/>
          </a:p>
        </p:txBody>
      </p:sp>
      <p:sp>
        <p:nvSpPr>
          <p:cNvPr id="4" name="Slide Number Placeholder 3"/>
          <p:cNvSpPr>
            <a:spLocks noGrp="1"/>
          </p:cNvSpPr>
          <p:nvPr>
            <p:ph type="sldNum" sz="quarter" idx="10"/>
          </p:nvPr>
        </p:nvSpPr>
        <p:spPr/>
        <p:txBody>
          <a:bodyPr/>
          <a:lstStyle/>
          <a:p>
            <a:fld id="{CEB41E90-0C8B-904B-9693-9C029B5805B7}" type="slidenum">
              <a:rPr lang="en-US" smtClean="0"/>
              <a:t>34</a:t>
            </a:fld>
            <a:endParaRPr lang="en-US"/>
          </a:p>
        </p:txBody>
      </p:sp>
    </p:spTree>
    <p:extLst>
      <p:ext uri="{BB962C8B-B14F-4D97-AF65-F5344CB8AC3E}">
        <p14:creationId xmlns:p14="http://schemas.microsoft.com/office/powerpoint/2010/main" val="301283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5" name="Rectangle 3"/>
          <p:cNvSpPr>
            <a:spLocks noGrp="1" noChangeArrowheads="1"/>
          </p:cNvSpPr>
          <p:nvPr>
            <p:ph type="body" idx="1"/>
          </p:nvPr>
        </p:nvSpPr>
        <p:spPr bwMode="auto">
          <a:xfrm>
            <a:off x="685491" y="4343794"/>
            <a:ext cx="5487022" cy="41140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a:p>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i="0" kern="1200" dirty="0">
                <a:solidFill>
                  <a:schemeClr val="tx1"/>
                </a:solidFill>
                <a:effectLst/>
                <a:latin typeface="+mn-lt"/>
                <a:ea typeface="+mn-ea"/>
                <a:cs typeface="+mn-cs"/>
              </a:rPr>
              <a:t>Acknowledgement</a:t>
            </a:r>
            <a:r>
              <a:rPr lang="en-CA" sz="1200" b="1" i="0" kern="1200" baseline="0" dirty="0">
                <a:solidFill>
                  <a:schemeClr val="tx1"/>
                </a:solidFill>
                <a:effectLst/>
                <a:latin typeface="+mn-lt"/>
                <a:ea typeface="+mn-ea"/>
                <a:cs typeface="+mn-cs"/>
              </a:rPr>
              <a:t> of Traditional Lands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kern="1200" baseline="0" dirty="0">
                <a:solidFill>
                  <a:schemeClr val="tx1"/>
                </a:solidFill>
                <a:effectLst/>
                <a:latin typeface="+mn-lt"/>
                <a:ea typeface="+mn-ea"/>
                <a:cs typeface="+mn-cs"/>
              </a:rPr>
              <a:t>Please use this slide as the second slide in your presentation to acknowledge the lands.</a:t>
            </a:r>
            <a:endParaRPr lang="en-CA"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1"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i="0" kern="1200" dirty="0" err="1">
                <a:solidFill>
                  <a:schemeClr val="tx1"/>
                </a:solidFill>
                <a:effectLst/>
                <a:latin typeface="+mn-lt"/>
                <a:ea typeface="+mn-ea"/>
                <a:cs typeface="+mn-cs"/>
              </a:rPr>
              <a:t>Xwsepsum</a:t>
            </a:r>
            <a:r>
              <a:rPr lang="en-CA" sz="1200" b="1"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(pronounced</a:t>
            </a:r>
            <a:r>
              <a:rPr lang="en-CA" sz="1200" b="0" i="0" kern="1200" baseline="0" dirty="0">
                <a:solidFill>
                  <a:schemeClr val="tx1"/>
                </a:solidFill>
                <a:effectLst/>
                <a:latin typeface="+mn-lt"/>
                <a:ea typeface="+mn-ea"/>
                <a:cs typeface="+mn-cs"/>
              </a:rPr>
              <a:t> </a:t>
            </a:r>
            <a:r>
              <a:rPr lang="en-US" dirty="0" err="1"/>
              <a:t>Kosapsum</a:t>
            </a:r>
            <a:r>
              <a:rPr lang="en-US" dirty="0"/>
              <a:t>)</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err="1">
                <a:solidFill>
                  <a:schemeClr val="tx1"/>
                </a:solidFill>
                <a:effectLst/>
                <a:latin typeface="+mn-lt"/>
                <a:ea typeface="+mn-ea"/>
                <a:cs typeface="+mn-cs"/>
              </a:rPr>
              <a:t>Lkwungen</a:t>
            </a:r>
            <a:r>
              <a:rPr lang="en-US" sz="1200" b="0" i="0" kern="1200" dirty="0">
                <a:solidFill>
                  <a:schemeClr val="tx1"/>
                </a:solidFill>
                <a:effectLst/>
                <a:latin typeface="+mn-lt"/>
                <a:ea typeface="+mn-ea"/>
                <a:cs typeface="+mn-cs"/>
              </a:rPr>
              <a:t> (pronounced Le-KWUNG-</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endParaRPr lang="en-CA"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1" i="0" kern="1200" dirty="0" err="1">
                <a:solidFill>
                  <a:schemeClr val="tx1"/>
                </a:solidFill>
                <a:effectLst/>
                <a:latin typeface="+mn-lt"/>
                <a:ea typeface="+mn-ea"/>
                <a:cs typeface="+mn-cs"/>
              </a:rPr>
              <a:t>Scia’new</a:t>
            </a:r>
            <a:r>
              <a:rPr lang="en-CA" sz="1200" b="1" i="0" kern="1200" baseline="0" dirty="0">
                <a:solidFill>
                  <a:schemeClr val="tx1"/>
                </a:solidFill>
                <a:effectLst/>
                <a:latin typeface="+mn-lt"/>
                <a:ea typeface="+mn-ea"/>
                <a:cs typeface="+mn-cs"/>
              </a:rPr>
              <a:t> </a:t>
            </a:r>
            <a:r>
              <a:rPr lang="en-CA" sz="1200" b="0" i="0" kern="1200" baseline="0" dirty="0">
                <a:solidFill>
                  <a:schemeClr val="tx1"/>
                </a:solidFill>
                <a:effectLst/>
                <a:latin typeface="+mn-lt"/>
                <a:ea typeface="+mn-ea"/>
                <a:cs typeface="+mn-cs"/>
              </a:rPr>
              <a:t>(pronounced </a:t>
            </a:r>
            <a:r>
              <a:rPr lang="en-US" sz="1200" b="0" i="0" u="none" strike="noStrike" kern="1200" baseline="0" dirty="0">
                <a:solidFill>
                  <a:schemeClr val="tx1"/>
                </a:solidFill>
                <a:effectLst/>
                <a:latin typeface="+mn-lt"/>
                <a:ea typeface="+mn-ea"/>
                <a:cs typeface="+mn-cs"/>
              </a:rPr>
              <a:t>C</a:t>
            </a:r>
            <a:r>
              <a:rPr lang="en-US" sz="1200" b="0" i="0" u="none" strike="noStrike" kern="1200" baseline="0" dirty="0">
                <a:solidFill>
                  <a:schemeClr val="tx1"/>
                </a:solidFill>
                <a:latin typeface="+mn-lt"/>
                <a:ea typeface="+mn-ea"/>
                <a:cs typeface="+mn-cs"/>
              </a:rPr>
              <a:t>hee-a-new)</a:t>
            </a:r>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1" i="0" u="none" strike="noStrike" kern="1200" baseline="0" dirty="0" err="1">
                <a:solidFill>
                  <a:schemeClr val="tx1"/>
                </a:solidFill>
                <a:latin typeface="+mn-lt"/>
                <a:ea typeface="+mn-ea"/>
                <a:cs typeface="+mn-cs"/>
              </a:rPr>
              <a:t>T’Sou-ke</a:t>
            </a:r>
            <a:r>
              <a:rPr lang="en-CA" sz="1200" b="1" i="0" u="none" strike="noStrike" kern="1200" baseline="0" dirty="0">
                <a:solidFill>
                  <a:schemeClr val="tx1"/>
                </a:solidFill>
                <a:latin typeface="+mn-lt"/>
                <a:ea typeface="+mn-ea"/>
                <a:cs typeface="+mn-cs"/>
              </a:rPr>
              <a:t> </a:t>
            </a:r>
            <a:r>
              <a:rPr lang="en-CA" sz="1200" b="0" i="0" u="none" strike="noStrike" kern="1200" baseline="0" dirty="0">
                <a:solidFill>
                  <a:schemeClr val="tx1"/>
                </a:solidFill>
                <a:latin typeface="+mn-lt"/>
                <a:ea typeface="+mn-ea"/>
                <a:cs typeface="+mn-cs"/>
              </a:rPr>
              <a:t>(pronounced </a:t>
            </a:r>
            <a:r>
              <a:rPr lang="en-US" sz="1200" b="0" i="0" u="none" strike="noStrike" kern="1200" baseline="0" dirty="0" err="1">
                <a:solidFill>
                  <a:schemeClr val="tx1"/>
                </a:solidFill>
                <a:latin typeface="+mn-lt"/>
                <a:ea typeface="+mn-ea"/>
                <a:cs typeface="+mn-cs"/>
              </a:rPr>
              <a:t>Tsa-awk</a:t>
            </a:r>
            <a:r>
              <a:rPr lang="en-US" sz="1200" b="0" i="0" u="none" strike="noStrike" kern="1200" baseline="0" dirty="0">
                <a:solidFill>
                  <a:schemeClr val="tx1"/>
                </a:solidFill>
                <a:latin typeface="+mn-lt"/>
                <a:ea typeface="+mn-ea"/>
                <a:cs typeface="+mn-cs"/>
              </a:rPr>
              <a:t>)</a:t>
            </a:r>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1" i="0" u="none" strike="noStrike" kern="1200" baseline="0" dirty="0" err="1">
                <a:solidFill>
                  <a:schemeClr val="tx1"/>
                </a:solidFill>
                <a:latin typeface="+mn-lt"/>
                <a:ea typeface="+mn-ea"/>
                <a:cs typeface="+mn-cs"/>
              </a:rPr>
              <a:t>Hay’sxw’qa</a:t>
            </a:r>
            <a:r>
              <a:rPr lang="en-CA" sz="1200" b="1" i="0" u="none" strike="noStrike" kern="1200" baseline="0" dirty="0">
                <a:solidFill>
                  <a:schemeClr val="tx1"/>
                </a:solidFill>
                <a:latin typeface="+mn-lt"/>
                <a:ea typeface="+mn-ea"/>
                <a:cs typeface="+mn-cs"/>
              </a:rPr>
              <a:t> </a:t>
            </a:r>
            <a:r>
              <a:rPr lang="en-CA" sz="1200" b="1" i="0" u="none" strike="noStrike" kern="1200" baseline="0" dirty="0" err="1">
                <a:solidFill>
                  <a:schemeClr val="tx1"/>
                </a:solidFill>
                <a:latin typeface="+mn-lt"/>
                <a:ea typeface="+mn-ea"/>
                <a:cs typeface="+mn-cs"/>
              </a:rPr>
              <a:t>si’em</a:t>
            </a:r>
            <a:r>
              <a:rPr lang="en-CA" sz="1200" b="1" i="0" u="none" strike="noStrike" kern="1200" baseline="0" dirty="0">
                <a:solidFill>
                  <a:schemeClr val="tx1"/>
                </a:solidFill>
                <a:latin typeface="+mn-lt"/>
                <a:ea typeface="+mn-ea"/>
                <a:cs typeface="+mn-cs"/>
              </a:rPr>
              <a:t> </a:t>
            </a:r>
            <a:r>
              <a:rPr lang="en-CA" sz="1200" b="0" i="0" u="none" strike="noStrike" kern="1200" baseline="0" dirty="0">
                <a:solidFill>
                  <a:schemeClr val="tx1"/>
                </a:solidFill>
                <a:latin typeface="+mn-lt"/>
                <a:ea typeface="+mn-ea"/>
                <a:cs typeface="+mn-cs"/>
              </a:rPr>
              <a:t>(pronounced </a:t>
            </a:r>
            <a:r>
              <a:rPr lang="en-CA" sz="1200" b="0" i="0" u="none" strike="noStrike" kern="1200" baseline="0" dirty="0" err="1">
                <a:solidFill>
                  <a:schemeClr val="tx1"/>
                </a:solidFill>
                <a:latin typeface="+mn-lt"/>
                <a:ea typeface="+mn-ea"/>
                <a:cs typeface="+mn-cs"/>
              </a:rPr>
              <a:t>Hy-sh-kwa</a:t>
            </a:r>
            <a:r>
              <a:rPr lang="en-CA" sz="1200" b="0" i="0" u="none" strike="noStrike" kern="1200" baseline="0" dirty="0">
                <a:solidFill>
                  <a:schemeClr val="tx1"/>
                </a:solidFill>
                <a:latin typeface="+mn-lt"/>
                <a:ea typeface="+mn-ea"/>
                <a:cs typeface="+mn-cs"/>
              </a:rPr>
              <a:t> sea-</a:t>
            </a:r>
            <a:r>
              <a:rPr lang="en-CA" sz="1200" b="0" i="0" u="none" strike="noStrike" kern="1200" baseline="0" dirty="0" err="1">
                <a:solidFill>
                  <a:schemeClr val="tx1"/>
                </a:solidFill>
                <a:latin typeface="+mn-lt"/>
                <a:ea typeface="+mn-ea"/>
                <a:cs typeface="+mn-cs"/>
              </a:rPr>
              <a:t>em</a:t>
            </a:r>
            <a:r>
              <a:rPr lang="en-CA" sz="1200" b="0" i="0" u="none" strike="noStrike" kern="1200" baseline="0" dirty="0">
                <a:solidFill>
                  <a:schemeClr val="tx1"/>
                </a:solidFill>
                <a:latin typeface="+mn-lt"/>
                <a:ea typeface="+mn-ea"/>
                <a:cs typeface="+mn-cs"/>
              </a:rPr>
              <a:t>)</a:t>
            </a:r>
            <a:endParaRPr lang="en-US" b="1"/>
          </a:p>
          <a:p>
            <a:endParaRPr lang="en-US"/>
          </a:p>
        </p:txBody>
      </p:sp>
      <p:sp>
        <p:nvSpPr>
          <p:cNvPr id="4" name="Slide Number Placeholder 3"/>
          <p:cNvSpPr>
            <a:spLocks noGrp="1"/>
          </p:cNvSpPr>
          <p:nvPr>
            <p:ph type="sldNum" sz="quarter" idx="10"/>
          </p:nvPr>
        </p:nvSpPr>
        <p:spPr/>
        <p:txBody>
          <a:bodyPr/>
          <a:lstStyle/>
          <a:p>
            <a:fld id="{4621C99C-756F-4199-93C1-06CD4165831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079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would you like to go? Graduates of MALAT work in a variety of sectors in the creation and evaluation of digital learning environments. In their work they apply theoretical and practical knowledge to critically analyze learning innovations and assess their impact on their organizations and society. They design, collaborate, create, deliver and support contextually relevant, human centred learning experiences that incorporated the best of what we know about learning and the affordances of the technological tools of the time. They use research and evidence to inform what they do and continually reflect, refine and improve their work. They take a leadership role in their organization and in the digital learning networks and communities in the field. It is a portable, dynamic skill set that allow our graduates to work cross </a:t>
            </a:r>
            <a:r>
              <a:rPr lang="en-US" sz="1200" kern="1200" dirty="0" err="1">
                <a:solidFill>
                  <a:schemeClr val="tx1"/>
                </a:solidFill>
                <a:effectLst/>
                <a:latin typeface="+mn-lt"/>
                <a:ea typeface="+mn-ea"/>
                <a:cs typeface="+mn-cs"/>
              </a:rPr>
              <a:t>sectorally</a:t>
            </a:r>
            <a:r>
              <a:rPr lang="en-US" sz="1200" kern="1200" dirty="0">
                <a:solidFill>
                  <a:schemeClr val="tx1"/>
                </a:solidFill>
                <a:effectLst/>
                <a:latin typeface="+mn-lt"/>
                <a:ea typeface="+mn-ea"/>
                <a:cs typeface="+mn-cs"/>
              </a:rPr>
              <a:t> in roles such as Education Managers in fields such as telecommunication, finance, health care, education, aviation and other industries. Several of our graduates also work for teaching and learning centres in colleges and universities working with faculty to assist them in integrating new paradigms of learning and working with technology into their teaching.</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Learning and what we know about the learning process is constantly evolving – we truly are works in progress – what technology can contribute to the learning equation is ccc. The MALAT program responds to need for those who can act as designers, creators, curators, translators and change agents within organizations to help them navigate the changing landscape of the intersection of learning and technology..</a:t>
            </a:r>
            <a:endParaRPr lang="en-CA"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Recently, the role of instructional designer was ranked 38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best job in America. The expected job growth over the next ten years is 28 percent and on average, the entry level education is a Master’s degree.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B41E90-0C8B-904B-9693-9C029B5805B7}" type="slidenum">
              <a:rPr lang="en-US" smtClean="0"/>
              <a:t>8</a:t>
            </a:fld>
            <a:endParaRPr lang="en-US"/>
          </a:p>
        </p:txBody>
      </p:sp>
    </p:spTree>
    <p:extLst>
      <p:ext uri="{BB962C8B-B14F-4D97-AF65-F5344CB8AC3E}">
        <p14:creationId xmlns:p14="http://schemas.microsoft.com/office/powerpoint/2010/main" val="59194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rPr>
              <a:t>Our work is</a:t>
            </a:r>
            <a:r>
              <a:rPr lang="en-US" sz="1200" b="0" baseline="0" dirty="0">
                <a:solidFill>
                  <a:schemeClr val="tx1"/>
                </a:solidFill>
                <a:effectLst/>
              </a:rPr>
              <a:t> </a:t>
            </a:r>
            <a:r>
              <a:rPr lang="en-US" sz="1200" b="1" dirty="0">
                <a:solidFill>
                  <a:srgbClr val="FF0000"/>
                </a:solidFill>
                <a:effectLst/>
              </a:rPr>
              <a:t>APPLIED</a:t>
            </a:r>
            <a:r>
              <a:rPr lang="en-US" sz="1200" dirty="0">
                <a:effectLst/>
              </a:rPr>
              <a:t> and </a:t>
            </a:r>
            <a:r>
              <a:rPr lang="en-US" sz="1200" b="1" dirty="0">
                <a:solidFill>
                  <a:srgbClr val="FF0000"/>
                </a:solidFill>
                <a:effectLst/>
              </a:rPr>
              <a:t>AUTHENTIC </a:t>
            </a:r>
            <a:r>
              <a:rPr lang="en-US" sz="1200" b="0" dirty="0">
                <a:solidFill>
                  <a:schemeClr val="tx1"/>
                </a:solidFill>
                <a:effectLst/>
              </a:rPr>
              <a:t>, characterized by open educational practices, inter- an</a:t>
            </a:r>
            <a:r>
              <a:rPr lang="en-US" sz="1200" dirty="0">
                <a:effectLst/>
              </a:rPr>
              <a:t>d transdisciplinary, experiential and participatory, and</a:t>
            </a:r>
            <a:r>
              <a:rPr lang="en-US" sz="1200" baseline="0" dirty="0">
                <a:effectLst/>
              </a:rPr>
              <a:t> supporting students to individualize their learning</a:t>
            </a:r>
            <a:r>
              <a:rPr lang="en-US" sz="1200" dirty="0">
                <a:effectLst/>
              </a:rPr>
              <a:t>. </a:t>
            </a:r>
            <a:endParaRPr lang="en-US" sz="1200" dirty="0">
              <a:effectLst/>
              <a:latin typeface="+mn-lt"/>
              <a:ea typeface="Calibri"/>
              <a:cs typeface="Times New Roman"/>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rPr>
              <a:t>Learning, teaching, and research are </a:t>
            </a:r>
            <a:r>
              <a:rPr lang="en-US" sz="1200" b="1" dirty="0">
                <a:solidFill>
                  <a:srgbClr val="FF0000"/>
                </a:solidFill>
                <a:effectLst/>
              </a:rPr>
              <a:t>COLLABORATIVE</a:t>
            </a:r>
            <a:r>
              <a:rPr lang="en-US" sz="1200" dirty="0">
                <a:effectLst/>
              </a:rPr>
              <a:t> and </a:t>
            </a:r>
            <a:r>
              <a:rPr lang="en-US" sz="1200" b="1" dirty="0">
                <a:solidFill>
                  <a:srgbClr val="FF0000"/>
                </a:solidFill>
                <a:effectLst/>
              </a:rPr>
              <a:t>COMMUNITY-BASED</a:t>
            </a:r>
            <a:r>
              <a:rPr lang="en-US" sz="1200" b="0" dirty="0">
                <a:solidFill>
                  <a:schemeClr val="dk1"/>
                </a:solidFill>
                <a:effectLst/>
              </a:rPr>
              <a:t>,</a:t>
            </a:r>
            <a:r>
              <a:rPr lang="en-US" sz="1200" b="0" baseline="0" dirty="0">
                <a:solidFill>
                  <a:schemeClr val="dk1"/>
                </a:solidFill>
                <a:effectLst/>
              </a:rPr>
              <a:t> taking place in communities and virtual space</a:t>
            </a:r>
            <a:r>
              <a:rPr lang="en-US" sz="1200" dirty="0">
                <a:effectLst/>
              </a:rPr>
              <a:t>, fostering co-creation,</a:t>
            </a:r>
            <a:r>
              <a:rPr lang="en-US" sz="1200" baseline="0" dirty="0">
                <a:effectLst/>
              </a:rPr>
              <a:t> and inclusion in learning communities and teams</a:t>
            </a:r>
            <a:r>
              <a:rPr lang="en-US" sz="1200" dirty="0">
                <a:effectLst/>
              </a:rPr>
              <a:t>.</a:t>
            </a:r>
            <a:endParaRPr lang="en-US" sz="1200" dirty="0">
              <a:effectLst/>
              <a:latin typeface="+mn-lt"/>
              <a:ea typeface="Calibri"/>
              <a:cs typeface="Times New Roman"/>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a:effectLst/>
              </a:rPr>
              <a:t>RRU experiences are </a:t>
            </a:r>
            <a:r>
              <a:rPr lang="en-US" sz="1200" b="1">
                <a:solidFill>
                  <a:srgbClr val="FF0000"/>
                </a:solidFill>
                <a:effectLst/>
              </a:rPr>
              <a:t>TRANSFORMATIONAL</a:t>
            </a:r>
            <a:r>
              <a:rPr lang="en-US" sz="1200">
                <a:effectLst/>
              </a:rPr>
              <a:t>, creating change and impact in the real world, as well as in individuals.</a:t>
            </a:r>
            <a:endParaRPr lang="en-US" sz="1200">
              <a:effectLst/>
              <a:latin typeface="+mn-lt"/>
              <a:ea typeface="Calibri"/>
              <a:cs typeface="Times New Roman"/>
            </a:endParaRPr>
          </a:p>
          <a:p>
            <a:endParaRPr lang="en-US"/>
          </a:p>
        </p:txBody>
      </p:sp>
      <p:sp>
        <p:nvSpPr>
          <p:cNvPr id="4" name="Slide Number Placeholder 3"/>
          <p:cNvSpPr>
            <a:spLocks noGrp="1"/>
          </p:cNvSpPr>
          <p:nvPr>
            <p:ph type="sldNum" sz="quarter" idx="10"/>
          </p:nvPr>
        </p:nvSpPr>
        <p:spPr/>
        <p:txBody>
          <a:bodyPr/>
          <a:lstStyle/>
          <a:p>
            <a:fld id="{4621C99C-756F-4199-93C1-06CD41658318}" type="slidenum">
              <a:rPr lang="en-US" smtClean="0"/>
              <a:t>11</a:t>
            </a:fld>
            <a:endParaRPr lang="en-US"/>
          </a:p>
        </p:txBody>
      </p:sp>
    </p:spTree>
    <p:extLst>
      <p:ext uri="{BB962C8B-B14F-4D97-AF65-F5344CB8AC3E}">
        <p14:creationId xmlns:p14="http://schemas.microsoft.com/office/powerpoint/2010/main" val="222387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375A91A-E6B9-4051-9DC1-E47E059A41B2}" type="slidenum">
              <a:rPr lang="en-CA" smtClean="0"/>
              <a:pPr/>
              <a:t>15</a:t>
            </a:fld>
            <a:endParaRPr lang="en-CA"/>
          </a:p>
        </p:txBody>
      </p:sp>
    </p:spTree>
    <p:extLst>
      <p:ext uri="{BB962C8B-B14F-4D97-AF65-F5344CB8AC3E}">
        <p14:creationId xmlns:p14="http://schemas.microsoft.com/office/powerpoint/2010/main" val="208859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41E90-0C8B-904B-9693-9C029B5805B7}" type="slidenum">
              <a:rPr lang="en-US" smtClean="0"/>
              <a:t>16</a:t>
            </a:fld>
            <a:endParaRPr lang="en-US"/>
          </a:p>
        </p:txBody>
      </p:sp>
    </p:spTree>
    <p:extLst>
      <p:ext uri="{BB962C8B-B14F-4D97-AF65-F5344CB8AC3E}">
        <p14:creationId xmlns:p14="http://schemas.microsoft.com/office/powerpoint/2010/main" val="95369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lvl="0" indent="-171450">
              <a:buFontTx/>
              <a:buChar char="•"/>
            </a:pPr>
            <a:r>
              <a:rPr lang="en-CA" sz="1200" kern="1200" baseline="0" dirty="0">
                <a:solidFill>
                  <a:schemeClr val="tx1"/>
                </a:solidFill>
                <a:effectLst/>
                <a:latin typeface="+mn-lt"/>
                <a:ea typeface="+mn-ea"/>
                <a:cs typeface="+mn-cs"/>
              </a:rPr>
              <a:t> </a:t>
            </a:r>
            <a:endParaRPr lang="en-US" dirty="0">
              <a:solidFill>
                <a:schemeClr val="tx1">
                  <a:lumMod val="65000"/>
                  <a:lumOff val="35000"/>
                </a:schemeClr>
              </a:solidFill>
              <a:latin typeface="Arial"/>
              <a:cs typeface="Arial"/>
            </a:endParaRPr>
          </a:p>
          <a:p>
            <a:pPr marL="0" lvl="0" indent="0">
              <a:buFont typeface="Wingdings" charset="0"/>
              <a:buNone/>
            </a:pPr>
            <a:endParaRPr lang="is-IS" sz="1200" kern="1200" baseline="0" dirty="0">
              <a:solidFill>
                <a:schemeClr val="tx1"/>
              </a:solidFill>
              <a:effectLst/>
              <a:latin typeface="+mn-lt"/>
              <a:ea typeface="+mn-ea"/>
              <a:cs typeface="+mn-cs"/>
              <a:sym typeface="Wingdings"/>
            </a:endParaRPr>
          </a:p>
        </p:txBody>
      </p:sp>
      <p:sp>
        <p:nvSpPr>
          <p:cNvPr id="4" name="Slide Number Placeholder 3"/>
          <p:cNvSpPr>
            <a:spLocks noGrp="1"/>
          </p:cNvSpPr>
          <p:nvPr>
            <p:ph type="sldNum" sz="quarter" idx="10"/>
          </p:nvPr>
        </p:nvSpPr>
        <p:spPr/>
        <p:txBody>
          <a:bodyPr/>
          <a:lstStyle/>
          <a:p>
            <a:fld id="{DDF943D2-E962-3149-9B86-D4B377AA3F55}" type="slidenum">
              <a:rPr lang="en-US" smtClean="0"/>
              <a:t>18</a:t>
            </a:fld>
            <a:endParaRPr lang="en-US"/>
          </a:p>
        </p:txBody>
      </p:sp>
    </p:spTree>
    <p:extLst>
      <p:ext uri="{BB962C8B-B14F-4D97-AF65-F5344CB8AC3E}">
        <p14:creationId xmlns:p14="http://schemas.microsoft.com/office/powerpoint/2010/main" val="278812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cda2c69e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cda2c69e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This ensured a consistent approach which allowed for more flexibility in the program design than if openness had been an “add on”. The process of this redesign prompted reflections on the institution’s culture of openness, the necessary levels of support for the MALAT redesign, and the tensions and challenges faced along the way. </a:t>
            </a:r>
            <a:endParaRPr lang="en-CA"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lang="en-CA" sz="1200" dirty="0">
              <a:solidFill>
                <a:schemeClr val="dk1"/>
              </a:solidFill>
              <a:latin typeface="Times New Roman"/>
              <a:ea typeface="Times New Roman"/>
              <a:cs typeface="Times New Roman"/>
              <a:sym typeface="Times New Roman"/>
            </a:endParaRPr>
          </a:p>
          <a:p>
            <a:pPr lvl="1"/>
            <a:r>
              <a:rPr lang="en-US" sz="2400" dirty="0"/>
              <a:t>Openness as a </a:t>
            </a:r>
            <a:r>
              <a:rPr lang="en-US" sz="2400" b="1" dirty="0"/>
              <a:t>vehicle for educational change - </a:t>
            </a:r>
            <a:r>
              <a:rPr lang="en-US" sz="2400" dirty="0"/>
              <a:t>teaching and learning environments; teaching practices</a:t>
            </a:r>
          </a:p>
          <a:p>
            <a:pPr lvl="2"/>
            <a:r>
              <a:rPr lang="en-US" sz="2000" dirty="0"/>
              <a:t>Consistent with social constructionism; constructivism etc.</a:t>
            </a:r>
          </a:p>
          <a:p>
            <a:pPr lvl="2"/>
            <a:r>
              <a:rPr lang="en-US" sz="2000" dirty="0"/>
              <a:t>The 5 R’s (retain, reuse, revise, remix, redistribute)</a:t>
            </a:r>
          </a:p>
          <a:p>
            <a:pPr lvl="3"/>
            <a:r>
              <a:rPr lang="en-US" dirty="0"/>
              <a:t>Resources; assignments; syllabus  </a:t>
            </a:r>
            <a:endParaRPr lang="en-US" sz="2400" dirty="0"/>
          </a:p>
          <a:p>
            <a:pPr lvl="1"/>
            <a:r>
              <a:rPr lang="en-US" sz="2400" dirty="0"/>
              <a:t>Openness is a </a:t>
            </a:r>
            <a:r>
              <a:rPr lang="en-US" sz="2400" b="1" dirty="0"/>
              <a:t>goal in itself </a:t>
            </a:r>
            <a:r>
              <a:rPr lang="en-US" sz="2400" dirty="0"/>
              <a:t>– to be open for the benefits and challenges we (faculty and students) can experience from being open that go beyond saving students money.</a:t>
            </a:r>
          </a:p>
          <a:p>
            <a:pPr lvl="1"/>
            <a:r>
              <a:rPr lang="en-US" sz="2400" dirty="0"/>
              <a:t>Consistent with the concept of </a:t>
            </a:r>
            <a:r>
              <a:rPr lang="en-US" sz="2400" b="1" dirty="0"/>
              <a:t>expansive openness</a:t>
            </a:r>
            <a:r>
              <a:rPr lang="en-US" sz="2400" dirty="0"/>
              <a:t> (Kimmons, 2016)</a:t>
            </a:r>
          </a:p>
          <a:p>
            <a:pPr lvl="1"/>
            <a:r>
              <a:rPr lang="en-US" sz="2400" b="1" dirty="0"/>
              <a:t>Levels of openness</a:t>
            </a:r>
            <a:r>
              <a:rPr lang="en-US" sz="2400" dirty="0"/>
              <a:t>; across program/course/activities/assessment</a:t>
            </a:r>
            <a:endParaRPr lang="en-US"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three + learning spaces in the MALAT program: the course WP site; its companion Moodle shell and your WP blog + all the other social spaces we will present in</a:t>
            </a:r>
          </a:p>
          <a:p>
            <a:endParaRPr lang="en-US" baseline="0" dirty="0"/>
          </a:p>
          <a:p>
            <a:r>
              <a:rPr lang="en-US" baseline="0" dirty="0"/>
              <a:t>The Link attempts to </a:t>
            </a:r>
            <a:r>
              <a:rPr lang="en-US" baseline="0" dirty="0" err="1"/>
              <a:t>mimick</a:t>
            </a:r>
            <a:r>
              <a:rPr lang="en-US" baseline="0" dirty="0"/>
              <a:t> what your course experience will be to some extent by having The Link WP site, its companion Moodle site. You will be given access to your personal WP site the first day of your first course LRNT 521</a:t>
            </a:r>
          </a:p>
          <a:p>
            <a:endParaRPr lang="en-US" baseline="0" dirty="0"/>
          </a:p>
          <a:p>
            <a:r>
              <a:rPr lang="en-US" baseline="0" dirty="0"/>
              <a:t>The MALAT program page is the place where you will be able to find all things program related that we are able to put out on the open ;) It will be continued to be built out over time.</a:t>
            </a:r>
            <a:endParaRPr lang="en-US" dirty="0"/>
          </a:p>
        </p:txBody>
      </p:sp>
      <p:sp>
        <p:nvSpPr>
          <p:cNvPr id="4" name="Slide Number Placeholder 3"/>
          <p:cNvSpPr>
            <a:spLocks noGrp="1"/>
          </p:cNvSpPr>
          <p:nvPr>
            <p:ph type="sldNum" sz="quarter" idx="10"/>
          </p:nvPr>
        </p:nvSpPr>
        <p:spPr/>
        <p:txBody>
          <a:bodyPr/>
          <a:lstStyle/>
          <a:p>
            <a:fld id="{CEB41E90-0C8B-904B-9693-9C029B5805B7}" type="slidenum">
              <a:rPr lang="en-US" smtClean="0"/>
              <a:t>22</a:t>
            </a:fld>
            <a:endParaRPr lang="en-US"/>
          </a:p>
        </p:txBody>
      </p:sp>
    </p:spTree>
    <p:extLst>
      <p:ext uri="{BB962C8B-B14F-4D97-AF65-F5344CB8AC3E}">
        <p14:creationId xmlns:p14="http://schemas.microsoft.com/office/powerpoint/2010/main" val="366996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9D9FD1"/>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356615" y="1177925"/>
            <a:ext cx="6400800" cy="769938"/>
          </a:xfrm>
          <a:prstGeom prst="rect">
            <a:avLst/>
          </a:prstGeom>
        </p:spPr>
        <p:txBody>
          <a:bodyPr vert="horz" lIns="0" tIns="0" bIns="0"/>
          <a:lstStyle>
            <a:lvl1pPr marL="0" indent="0">
              <a:lnSpc>
                <a:spcPts val="3000"/>
              </a:lnSpc>
              <a:spcBef>
                <a:spcPts val="0"/>
              </a:spcBef>
              <a:buNone/>
              <a:defRPr b="1" i="0" cap="all" baseline="0">
                <a:solidFill>
                  <a:srgbClr val="313644"/>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9" name="Text Placeholder 11"/>
          <p:cNvSpPr>
            <a:spLocks noGrp="1"/>
          </p:cNvSpPr>
          <p:nvPr>
            <p:ph type="body" sz="quarter" idx="11" hasCustomPrompt="1"/>
          </p:nvPr>
        </p:nvSpPr>
        <p:spPr>
          <a:xfrm>
            <a:off x="736599" y="2265825"/>
            <a:ext cx="7560841"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2400" b="1" i="0">
                <a:solidFill>
                  <a:srgbClr val="5C59A4"/>
                </a:solidFill>
                <a:latin typeface="Verdana"/>
                <a:cs typeface="Verdana"/>
              </a:defRPr>
            </a:lvl1pPr>
          </a:lstStyle>
          <a:p>
            <a:pPr lvl="0"/>
            <a:r>
              <a:rPr lang="en-CA" dirty="0"/>
              <a:t>Subhead (select grid to delete after use)</a:t>
            </a:r>
          </a:p>
        </p:txBody>
      </p:sp>
      <p:sp>
        <p:nvSpPr>
          <p:cNvPr id="10" name="Content Placeholder 12"/>
          <p:cNvSpPr>
            <a:spLocks noGrp="1"/>
          </p:cNvSpPr>
          <p:nvPr>
            <p:ph sz="quarter" idx="16"/>
          </p:nvPr>
        </p:nvSpPr>
        <p:spPr>
          <a:xfrm>
            <a:off x="736600" y="2540145"/>
            <a:ext cx="7561035" cy="3547872"/>
          </a:xfrm>
          <a:prstGeom prst="rect">
            <a:avLst/>
          </a:prstGeom>
        </p:spPr>
        <p:txBody>
          <a:bodyPr vert="horz"/>
          <a:lstStyle>
            <a:lvl1pPr>
              <a:defRPr sz="2400">
                <a:solidFill>
                  <a:srgbClr val="313644"/>
                </a:solidFill>
                <a:latin typeface="Verdana"/>
                <a:cs typeface="Verdana"/>
              </a:defRPr>
            </a:lvl1pPr>
            <a:lvl2pPr>
              <a:defRPr sz="2000">
                <a:solidFill>
                  <a:srgbClr val="313644"/>
                </a:solidFill>
                <a:latin typeface="Verdana"/>
                <a:cs typeface="Verdana"/>
              </a:defRPr>
            </a:lvl2pPr>
            <a:lvl3pPr>
              <a:defRPr sz="1800">
                <a:solidFill>
                  <a:srgbClr val="313644"/>
                </a:solidFill>
                <a:latin typeface="Verdana"/>
                <a:cs typeface="Verdana"/>
              </a:defRPr>
            </a:lvl3pPr>
            <a:lvl4pPr>
              <a:defRPr sz="1600">
                <a:solidFill>
                  <a:srgbClr val="313644"/>
                </a:solidFill>
                <a:latin typeface="Verdana"/>
                <a:cs typeface="Verdana"/>
              </a:defRPr>
            </a:lvl4pPr>
            <a:lvl5pPr>
              <a:defRPr sz="14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356615" y="1177925"/>
            <a:ext cx="6400800" cy="769938"/>
          </a:xfrm>
          <a:prstGeom prst="rect">
            <a:avLst/>
          </a:prstGeom>
        </p:spPr>
        <p:txBody>
          <a:bodyPr vert="horz" lIns="0" tIns="0" bIns="0"/>
          <a:lstStyle>
            <a:lvl1pPr marL="0" indent="0">
              <a:lnSpc>
                <a:spcPts val="3000"/>
              </a:lnSpc>
              <a:spcBef>
                <a:spcPts val="0"/>
              </a:spcBef>
              <a:buNone/>
              <a:defRPr b="1" i="0" cap="all" baseline="0">
                <a:solidFill>
                  <a:srgbClr val="313644"/>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7" name="Text Placeholder 11"/>
          <p:cNvSpPr>
            <a:spLocks noGrp="1"/>
          </p:cNvSpPr>
          <p:nvPr>
            <p:ph type="body" sz="quarter" idx="11" hasCustomPrompt="1"/>
          </p:nvPr>
        </p:nvSpPr>
        <p:spPr>
          <a:xfrm>
            <a:off x="7366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5C59A4"/>
                </a:solidFill>
                <a:latin typeface="Verdana"/>
                <a:cs typeface="Verdana"/>
              </a:defRPr>
            </a:lvl1pPr>
          </a:lstStyle>
          <a:p>
            <a:pPr lvl="0"/>
            <a:r>
              <a:rPr lang="en-CA" dirty="0"/>
              <a:t>Subhead (select grid to delete)</a:t>
            </a:r>
          </a:p>
        </p:txBody>
      </p:sp>
      <p:sp>
        <p:nvSpPr>
          <p:cNvPr id="10" name="Content Placeholder 21"/>
          <p:cNvSpPr>
            <a:spLocks noGrp="1"/>
          </p:cNvSpPr>
          <p:nvPr>
            <p:ph sz="quarter" idx="18"/>
          </p:nvPr>
        </p:nvSpPr>
        <p:spPr>
          <a:xfrm>
            <a:off x="4572001" y="2540144"/>
            <a:ext cx="3725634" cy="3547871"/>
          </a:xfrm>
          <a:prstGeom prst="rect">
            <a:avLst/>
          </a:prstGeom>
        </p:spPr>
        <p:txBody>
          <a:bodyPr vert="horz"/>
          <a:lstStyle>
            <a:lvl1pPr>
              <a:defRPr sz="1500">
                <a:solidFill>
                  <a:srgbClr val="313644"/>
                </a:solidFill>
                <a:latin typeface="Verdana"/>
                <a:cs typeface="Verdana"/>
              </a:defRPr>
            </a:lvl1pPr>
            <a:lvl2pPr>
              <a:defRPr sz="1400">
                <a:solidFill>
                  <a:srgbClr val="313644"/>
                </a:solidFill>
                <a:latin typeface="Verdana"/>
                <a:cs typeface="Verdana"/>
              </a:defRPr>
            </a:lvl2pPr>
            <a:lvl3pPr>
              <a:defRPr sz="1300">
                <a:solidFill>
                  <a:srgbClr val="313644"/>
                </a:solidFill>
                <a:latin typeface="Verdana"/>
                <a:cs typeface="Verdana"/>
              </a:defRPr>
            </a:lvl3pPr>
            <a:lvl4pPr>
              <a:defRPr sz="1200">
                <a:solidFill>
                  <a:srgbClr val="313644"/>
                </a:solidFill>
                <a:latin typeface="Verdana"/>
                <a:cs typeface="Verdana"/>
              </a:defRPr>
            </a:lvl4pPr>
            <a:lvl5pPr>
              <a:defRPr sz="11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Text Placeholder 11"/>
          <p:cNvSpPr>
            <a:spLocks noGrp="1"/>
          </p:cNvSpPr>
          <p:nvPr>
            <p:ph type="body" sz="quarter" idx="19" hasCustomPrompt="1"/>
          </p:nvPr>
        </p:nvSpPr>
        <p:spPr>
          <a:xfrm>
            <a:off x="45720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5C59A4"/>
                </a:solidFill>
                <a:latin typeface="Verdana"/>
                <a:cs typeface="Verdana"/>
              </a:defRPr>
            </a:lvl1pPr>
          </a:lstStyle>
          <a:p>
            <a:pPr lvl="0"/>
            <a:r>
              <a:rPr lang="en-CA" dirty="0"/>
              <a:t>Subhead (select grid to delete)</a:t>
            </a:r>
          </a:p>
        </p:txBody>
      </p:sp>
      <p:sp>
        <p:nvSpPr>
          <p:cNvPr id="13" name="Content Placeholder 21"/>
          <p:cNvSpPr>
            <a:spLocks noGrp="1"/>
          </p:cNvSpPr>
          <p:nvPr>
            <p:ph sz="quarter" idx="20"/>
          </p:nvPr>
        </p:nvSpPr>
        <p:spPr>
          <a:xfrm>
            <a:off x="736600" y="2540144"/>
            <a:ext cx="3725634" cy="3547871"/>
          </a:xfrm>
          <a:prstGeom prst="rect">
            <a:avLst/>
          </a:prstGeom>
        </p:spPr>
        <p:txBody>
          <a:bodyPr vert="horz"/>
          <a:lstStyle>
            <a:lvl1pPr>
              <a:defRPr sz="1500">
                <a:solidFill>
                  <a:srgbClr val="313644"/>
                </a:solidFill>
                <a:latin typeface="Verdana"/>
                <a:cs typeface="Verdana"/>
              </a:defRPr>
            </a:lvl1pPr>
            <a:lvl2pPr>
              <a:defRPr sz="1400">
                <a:solidFill>
                  <a:srgbClr val="313644"/>
                </a:solidFill>
                <a:latin typeface="Verdana"/>
                <a:cs typeface="Verdana"/>
              </a:defRPr>
            </a:lvl2pPr>
            <a:lvl3pPr>
              <a:defRPr sz="1300">
                <a:solidFill>
                  <a:srgbClr val="313644"/>
                </a:solidFill>
                <a:latin typeface="Verdana"/>
                <a:cs typeface="Verdana"/>
              </a:defRPr>
            </a:lvl3pPr>
            <a:lvl4pPr>
              <a:defRPr sz="1200">
                <a:solidFill>
                  <a:srgbClr val="313644"/>
                </a:solidFill>
                <a:latin typeface="Verdana"/>
                <a:cs typeface="Verdana"/>
              </a:defRPr>
            </a:lvl4pPr>
            <a:lvl5pPr>
              <a:defRPr sz="1100">
                <a:solidFill>
                  <a:srgbClr val="313644"/>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510495"/>
            <a:ext cx="7402285"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780937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92352"/>
            <a:ext cx="7453086" cy="1143000"/>
          </a:xfrm>
          <a:prstGeom prst="rect">
            <a:avLst/>
          </a:prstGeom>
        </p:spPr>
        <p:txBody>
          <a:bodyPr/>
          <a:lstStyle/>
          <a:p>
            <a:r>
              <a:rPr lang="en-CA" dirty="0"/>
              <a:t>Click to edit Master title style</a:t>
            </a:r>
            <a:endParaRPr lang="en-US" dirty="0"/>
          </a:p>
        </p:txBody>
      </p:sp>
      <p:sp>
        <p:nvSpPr>
          <p:cNvPr id="3" name="Content Placeholder 2"/>
          <p:cNvSpPr>
            <a:spLocks noGrp="1"/>
          </p:cNvSpPr>
          <p:nvPr>
            <p:ph idx="1"/>
          </p:nvPr>
        </p:nvSpPr>
        <p:spPr>
          <a:xfrm>
            <a:off x="457200" y="2086429"/>
            <a:ext cx="8229600" cy="4039734"/>
          </a:xfrm>
          <a:prstGeom prst="rect">
            <a:avLst/>
          </a:prstGeo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3AE4C7-228D-EF45-AD03-7BECB86B562A}" type="datetimeFigureOut">
              <a:rPr lang="en-US" smtClean="0"/>
              <a:t>6/3/20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399A65-57D7-C740-969D-9DA754AFF7FE}" type="slidenum">
              <a:rPr lang="en-US" smtClean="0"/>
              <a:t>‹#›</a:t>
            </a:fld>
            <a:endParaRPr lang="en-US"/>
          </a:p>
        </p:txBody>
      </p:sp>
    </p:spTree>
    <p:extLst>
      <p:ext uri="{BB962C8B-B14F-4D97-AF65-F5344CB8AC3E}">
        <p14:creationId xmlns:p14="http://schemas.microsoft.com/office/powerpoint/2010/main" val="1021037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3AE4C7-228D-EF45-AD03-7BECB86B562A}" type="datetimeFigureOut">
              <a:rPr lang="en-US" smtClean="0"/>
              <a:t>6/3/20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A399A65-57D7-C740-969D-9DA754AFF7FE}" type="slidenum">
              <a:rPr lang="en-US" smtClean="0"/>
              <a:t>‹#›</a:t>
            </a:fld>
            <a:endParaRPr lang="en-US"/>
          </a:p>
        </p:txBody>
      </p:sp>
    </p:spTree>
    <p:extLst>
      <p:ext uri="{BB962C8B-B14F-4D97-AF65-F5344CB8AC3E}">
        <p14:creationId xmlns:p14="http://schemas.microsoft.com/office/powerpoint/2010/main" val="91445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3AE4C7-228D-EF45-AD03-7BECB86B562A}" type="datetimeFigureOut">
              <a:rPr lang="en-US" smtClean="0"/>
              <a:t>6/3/20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A399A65-57D7-C740-969D-9DA754AFF7FE}" type="slidenum">
              <a:rPr lang="en-US" smtClean="0"/>
              <a:t>‹#›</a:t>
            </a:fld>
            <a:endParaRPr lang="en-US"/>
          </a:p>
        </p:txBody>
      </p:sp>
    </p:spTree>
    <p:extLst>
      <p:ext uri="{BB962C8B-B14F-4D97-AF65-F5344CB8AC3E}">
        <p14:creationId xmlns:p14="http://schemas.microsoft.com/office/powerpoint/2010/main" val="411639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9D9FD1"/>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extLst>
      <p:ext uri="{BB962C8B-B14F-4D97-AF65-F5344CB8AC3E}">
        <p14:creationId xmlns:p14="http://schemas.microsoft.com/office/powerpoint/2010/main" val="134096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extLst>
      <p:ext uri="{BB962C8B-B14F-4D97-AF65-F5344CB8AC3E}">
        <p14:creationId xmlns:p14="http://schemas.microsoft.com/office/powerpoint/2010/main" val="346565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divider opt 4">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3978860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18844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356616" y="1177925"/>
            <a:ext cx="6400800" cy="769938"/>
          </a:xfrm>
          <a:prstGeom prst="rect">
            <a:avLst/>
          </a:prstGeom>
        </p:spPr>
        <p:txBody>
          <a:bodyPr vert="horz" lIns="0" tIns="0" rIns="0" bIns="0"/>
          <a:lstStyle>
            <a:lvl1pPr marL="0" indent="0">
              <a:lnSpc>
                <a:spcPts val="3000"/>
              </a:lnSpc>
              <a:spcBef>
                <a:spcPts val="0"/>
              </a:spcBef>
              <a:buNone/>
              <a:defRPr b="1" i="0" cap="all" baseline="0">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5" name="Text Placeholder 11"/>
          <p:cNvSpPr>
            <a:spLocks noGrp="1"/>
          </p:cNvSpPr>
          <p:nvPr>
            <p:ph type="body" sz="quarter" idx="11" hasCustomPrompt="1"/>
          </p:nvPr>
        </p:nvSpPr>
        <p:spPr>
          <a:xfrm>
            <a:off x="736599" y="2265825"/>
            <a:ext cx="7560841"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2400" b="1" i="0" baseline="0">
                <a:solidFill>
                  <a:srgbClr val="9D9FD1"/>
                </a:solidFill>
                <a:latin typeface="Verdana"/>
                <a:cs typeface="Verdana"/>
              </a:defRPr>
            </a:lvl1pPr>
          </a:lstStyle>
          <a:p>
            <a:pPr lvl="0"/>
            <a:r>
              <a:rPr lang="en-CA" dirty="0"/>
              <a:t>Subhead (select grid to delete after use)</a:t>
            </a:r>
          </a:p>
        </p:txBody>
      </p:sp>
      <p:sp>
        <p:nvSpPr>
          <p:cNvPr id="7" name="Content Placeholder 12"/>
          <p:cNvSpPr>
            <a:spLocks noGrp="1"/>
          </p:cNvSpPr>
          <p:nvPr>
            <p:ph sz="quarter" idx="16"/>
          </p:nvPr>
        </p:nvSpPr>
        <p:spPr>
          <a:xfrm>
            <a:off x="736600" y="2540145"/>
            <a:ext cx="7561035" cy="3547872"/>
          </a:xfrm>
          <a:prstGeom prst="rect">
            <a:avLst/>
          </a:prstGeom>
        </p:spPr>
        <p:txBody>
          <a:bodyPr vert="horz"/>
          <a:lstStyle>
            <a:lvl1pPr>
              <a:defRPr sz="2400">
                <a:solidFill>
                  <a:schemeClr val="bg1"/>
                </a:solidFill>
                <a:latin typeface="Verdana"/>
                <a:cs typeface="Verdana"/>
              </a:defRPr>
            </a:lvl1pPr>
            <a:lvl2pPr>
              <a:defRPr sz="2000">
                <a:solidFill>
                  <a:schemeClr val="bg1"/>
                </a:solidFill>
                <a:latin typeface="Verdana"/>
                <a:cs typeface="Verdana"/>
              </a:defRPr>
            </a:lvl2pPr>
            <a:lvl3pPr>
              <a:defRPr sz="1800">
                <a:solidFill>
                  <a:schemeClr val="bg1"/>
                </a:solidFill>
                <a:latin typeface="Verdana"/>
                <a:cs typeface="Verdana"/>
              </a:defRPr>
            </a:lvl3pPr>
            <a:lvl4pPr>
              <a:defRPr sz="1600">
                <a:solidFill>
                  <a:schemeClr val="bg1"/>
                </a:solidFill>
                <a:latin typeface="Verdana"/>
                <a:cs typeface="Verdana"/>
              </a:defRPr>
            </a:lvl4pPr>
            <a:lvl5pPr>
              <a:defRPr sz="1400" baseline="0">
                <a:solidFill>
                  <a:schemeClr val="bg1"/>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p>
          <a:p>
            <a:pPr lvl="4"/>
            <a:endParaRPr lang="en-CA"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7366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a:solidFill>
                  <a:srgbClr val="9D9FD1"/>
                </a:solidFill>
                <a:latin typeface="Verdana"/>
                <a:cs typeface="Verdana"/>
              </a:defRPr>
            </a:lvl1pPr>
          </a:lstStyle>
          <a:p>
            <a:pPr lvl="0"/>
            <a:r>
              <a:rPr lang="en-CA" dirty="0"/>
              <a:t>Subhead (select grid to delete)</a:t>
            </a:r>
          </a:p>
        </p:txBody>
      </p:sp>
      <p:sp>
        <p:nvSpPr>
          <p:cNvPr id="8" name="Text Placeholder 7"/>
          <p:cNvSpPr>
            <a:spLocks noGrp="1"/>
          </p:cNvSpPr>
          <p:nvPr>
            <p:ph type="body" sz="quarter" idx="15" hasCustomPrompt="1"/>
          </p:nvPr>
        </p:nvSpPr>
        <p:spPr>
          <a:xfrm>
            <a:off x="356616" y="1177925"/>
            <a:ext cx="6400800" cy="769938"/>
          </a:xfrm>
          <a:prstGeom prst="rect">
            <a:avLst/>
          </a:prstGeom>
        </p:spPr>
        <p:txBody>
          <a:bodyPr vert="horz" lIns="0" tIns="0" bIns="0"/>
          <a:lstStyle>
            <a:lvl1pPr marL="0" indent="0">
              <a:lnSpc>
                <a:spcPts val="3000"/>
              </a:lnSpc>
              <a:spcBef>
                <a:spcPts val="0"/>
              </a:spcBef>
              <a:buNone/>
              <a:defRPr b="1" i="0" cap="all" baseline="0">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Content slide</a:t>
            </a:r>
            <a:endParaRPr lang="en-US" dirty="0"/>
          </a:p>
        </p:txBody>
      </p:sp>
      <p:sp>
        <p:nvSpPr>
          <p:cNvPr id="9" name="Content Placeholder 21"/>
          <p:cNvSpPr>
            <a:spLocks noGrp="1"/>
          </p:cNvSpPr>
          <p:nvPr>
            <p:ph sz="quarter" idx="17"/>
          </p:nvPr>
        </p:nvSpPr>
        <p:spPr>
          <a:xfrm>
            <a:off x="4572001" y="2540144"/>
            <a:ext cx="3725634" cy="3547871"/>
          </a:xfrm>
          <a:prstGeom prst="rect">
            <a:avLst/>
          </a:prstGeom>
        </p:spPr>
        <p:txBody>
          <a:bodyPr vert="horz"/>
          <a:lstStyle>
            <a:lvl1pPr>
              <a:defRPr sz="1500">
                <a:solidFill>
                  <a:srgbClr val="FFFFFF"/>
                </a:solidFill>
                <a:latin typeface="Verdana"/>
                <a:cs typeface="Verdana"/>
              </a:defRPr>
            </a:lvl1pPr>
            <a:lvl2pPr>
              <a:defRPr sz="1400">
                <a:solidFill>
                  <a:srgbClr val="FFFFFF"/>
                </a:solidFill>
                <a:latin typeface="Verdana"/>
                <a:cs typeface="Verdana"/>
              </a:defRPr>
            </a:lvl2pPr>
            <a:lvl3pPr>
              <a:defRPr sz="1300">
                <a:solidFill>
                  <a:srgbClr val="FFFFFF"/>
                </a:solidFill>
                <a:latin typeface="Verdana"/>
                <a:cs typeface="Verdana"/>
              </a:defRPr>
            </a:lvl3pPr>
            <a:lvl4pPr>
              <a:defRPr sz="1200">
                <a:solidFill>
                  <a:srgbClr val="FFFFFF"/>
                </a:solidFill>
                <a:latin typeface="Verdana"/>
                <a:cs typeface="Verdana"/>
              </a:defRPr>
            </a:lvl4pPr>
            <a:lvl5pPr>
              <a:defRPr sz="1100">
                <a:solidFill>
                  <a:srgbClr val="FFFFFF"/>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8" name="Text Placeholder 11"/>
          <p:cNvSpPr>
            <a:spLocks noGrp="1"/>
          </p:cNvSpPr>
          <p:nvPr>
            <p:ph type="body" sz="quarter" idx="18" hasCustomPrompt="1"/>
          </p:nvPr>
        </p:nvSpPr>
        <p:spPr>
          <a:xfrm>
            <a:off x="4572000" y="2265826"/>
            <a:ext cx="3725634" cy="274320"/>
          </a:xfrm>
          <a:prstGeom prst="rect">
            <a:avLst/>
          </a:prstGeom>
        </p:spPr>
        <p:txBody>
          <a:bodyPr vert="horz" lIns="0" tIns="0" rIns="0" bIns="0"/>
          <a:lstStyle>
            <a:lvl1pPr marL="0" marR="0" indent="0" algn="l" defTabSz="457200" rtl="0" eaLnBrk="1" fontAlgn="auto" latinLnBrk="0" hangingPunct="1">
              <a:lnSpc>
                <a:spcPts val="1800"/>
              </a:lnSpc>
              <a:spcBef>
                <a:spcPts val="0"/>
              </a:spcBef>
              <a:spcAft>
                <a:spcPts val="0"/>
              </a:spcAft>
              <a:buClrTx/>
              <a:buSzTx/>
              <a:buFont typeface="Arial"/>
              <a:buNone/>
              <a:tabLst/>
              <a:defRPr sz="1500" b="1" i="0" baseline="0">
                <a:solidFill>
                  <a:srgbClr val="9D9FD1"/>
                </a:solidFill>
                <a:latin typeface="Verdana"/>
                <a:cs typeface="Verdana"/>
              </a:defRPr>
            </a:lvl1pPr>
          </a:lstStyle>
          <a:p>
            <a:pPr lvl="0"/>
            <a:r>
              <a:rPr lang="en-CA" dirty="0"/>
              <a:t>Subhead (select grid to delete)</a:t>
            </a:r>
          </a:p>
        </p:txBody>
      </p:sp>
      <p:sp>
        <p:nvSpPr>
          <p:cNvPr id="19" name="Content Placeholder 21"/>
          <p:cNvSpPr>
            <a:spLocks noGrp="1"/>
          </p:cNvSpPr>
          <p:nvPr>
            <p:ph sz="quarter" idx="19"/>
          </p:nvPr>
        </p:nvSpPr>
        <p:spPr>
          <a:xfrm>
            <a:off x="736600" y="2540144"/>
            <a:ext cx="3725634" cy="3547871"/>
          </a:xfrm>
          <a:prstGeom prst="rect">
            <a:avLst/>
          </a:prstGeom>
        </p:spPr>
        <p:txBody>
          <a:bodyPr vert="horz"/>
          <a:lstStyle>
            <a:lvl1pPr>
              <a:defRPr sz="1500">
                <a:solidFill>
                  <a:srgbClr val="FFFFFF"/>
                </a:solidFill>
                <a:latin typeface="Verdana"/>
                <a:cs typeface="Verdana"/>
              </a:defRPr>
            </a:lvl1pPr>
            <a:lvl2pPr>
              <a:defRPr sz="1400">
                <a:solidFill>
                  <a:srgbClr val="FFFFFF"/>
                </a:solidFill>
                <a:latin typeface="Verdana"/>
                <a:cs typeface="Verdana"/>
              </a:defRPr>
            </a:lvl2pPr>
            <a:lvl3pPr>
              <a:defRPr sz="1300">
                <a:solidFill>
                  <a:srgbClr val="FFFFFF"/>
                </a:solidFill>
                <a:latin typeface="Verdana"/>
                <a:cs typeface="Verdana"/>
              </a:defRPr>
            </a:lvl3pPr>
            <a:lvl4pPr>
              <a:defRPr sz="1200">
                <a:solidFill>
                  <a:srgbClr val="FFFFFF"/>
                </a:solidFill>
                <a:latin typeface="Verdana"/>
                <a:cs typeface="Verdana"/>
              </a:defRPr>
            </a:lvl4pPr>
            <a:lvl5pPr>
              <a:defRPr sz="1100">
                <a:solidFill>
                  <a:srgbClr val="FFFFFF"/>
                </a:solidFill>
                <a:latin typeface="Verdana"/>
                <a:cs typeface="Verdana"/>
              </a:defRPr>
            </a:lvl5pPr>
          </a:lstStyle>
          <a:p>
            <a:pPr lvl="0"/>
            <a:r>
              <a:rPr lang="en-CA" dirty="0"/>
              <a:t>Click to edit</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 of Traditional Lands">
    <p:spTree>
      <p:nvGrpSpPr>
        <p:cNvPr id="1" name=""/>
        <p:cNvGrpSpPr/>
        <p:nvPr/>
      </p:nvGrpSpPr>
      <p:grpSpPr>
        <a:xfrm>
          <a:off x="0" y="0"/>
          <a:ext cx="0" cy="0"/>
          <a:chOff x="0" y="0"/>
          <a:chExt cx="0" cy="0"/>
        </a:xfrm>
      </p:grpSpPr>
      <p:pic>
        <p:nvPicPr>
          <p:cNvPr id="5" name="Picture 4"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9" name="TextBox 8"/>
          <p:cNvSpPr txBox="1"/>
          <p:nvPr userDrawn="1"/>
        </p:nvSpPr>
        <p:spPr>
          <a:xfrm>
            <a:off x="371605" y="1713131"/>
            <a:ext cx="4406190" cy="4801314"/>
          </a:xfrm>
          <a:prstGeom prst="rect">
            <a:avLst/>
          </a:prstGeom>
          <a:noFill/>
        </p:spPr>
        <p:txBody>
          <a:bodyPr wrap="square" rtlCol="0">
            <a:spAutoFit/>
          </a:bodyPr>
          <a:lstStyle/>
          <a:p>
            <a:r>
              <a:rPr lang="en-US" dirty="0">
                <a:solidFill>
                  <a:srgbClr val="313645"/>
                </a:solidFill>
              </a:rPr>
              <a:t>Royal Roads University acknowledges that we live, learn and work on the traditional lands of the </a:t>
            </a:r>
            <a:r>
              <a:rPr lang="en-US" dirty="0" err="1">
                <a:solidFill>
                  <a:srgbClr val="313645"/>
                </a:solidFill>
              </a:rPr>
              <a:t>Xwsepsum</a:t>
            </a:r>
            <a:r>
              <a:rPr lang="en-US" dirty="0">
                <a:solidFill>
                  <a:srgbClr val="313645"/>
                </a:solidFill>
              </a:rPr>
              <a:t> (Esquimalt) and </a:t>
            </a:r>
            <a:r>
              <a:rPr lang="en-US" dirty="0" err="1">
                <a:solidFill>
                  <a:srgbClr val="313645"/>
                </a:solidFill>
              </a:rPr>
              <a:t>Lkwungen</a:t>
            </a:r>
            <a:r>
              <a:rPr lang="en-US" dirty="0">
                <a:solidFill>
                  <a:srgbClr val="313645"/>
                </a:solidFill>
              </a:rPr>
              <a:t> (</a:t>
            </a:r>
            <a:r>
              <a:rPr lang="en-US" dirty="0" err="1">
                <a:solidFill>
                  <a:srgbClr val="313645"/>
                </a:solidFill>
              </a:rPr>
              <a:t>Songhees</a:t>
            </a:r>
            <a:r>
              <a:rPr lang="en-US" dirty="0">
                <a:solidFill>
                  <a:srgbClr val="313645"/>
                </a:solidFill>
              </a:rPr>
              <a:t>) ancestors and families, who have lived, hunted, fished and gathered here since time immemorial, and who shared these traditional land resources with the </a:t>
            </a:r>
            <a:r>
              <a:rPr lang="en-US" dirty="0" err="1">
                <a:solidFill>
                  <a:srgbClr val="313645"/>
                </a:solidFill>
              </a:rPr>
              <a:t>neighbouring</a:t>
            </a:r>
            <a:r>
              <a:rPr lang="en-US" dirty="0">
                <a:solidFill>
                  <a:srgbClr val="313645"/>
                </a:solidFill>
              </a:rPr>
              <a:t> </a:t>
            </a:r>
            <a:r>
              <a:rPr lang="en-US" dirty="0" err="1">
                <a:solidFill>
                  <a:srgbClr val="313645"/>
                </a:solidFill>
              </a:rPr>
              <a:t>Scia’new</a:t>
            </a:r>
            <a:r>
              <a:rPr lang="en-US" dirty="0">
                <a:solidFill>
                  <a:srgbClr val="313645"/>
                </a:solidFill>
              </a:rPr>
              <a:t> (Beecher Bay) and </a:t>
            </a:r>
            <a:r>
              <a:rPr lang="en-US" dirty="0" err="1">
                <a:solidFill>
                  <a:srgbClr val="313645"/>
                </a:solidFill>
              </a:rPr>
              <a:t>T’Sou-ke</a:t>
            </a:r>
            <a:r>
              <a:rPr lang="en-US" dirty="0">
                <a:solidFill>
                  <a:srgbClr val="313645"/>
                </a:solidFill>
              </a:rPr>
              <a:t> (</a:t>
            </a:r>
            <a:r>
              <a:rPr lang="en-US" dirty="0" err="1">
                <a:solidFill>
                  <a:srgbClr val="313645"/>
                </a:solidFill>
              </a:rPr>
              <a:t>Sooke</a:t>
            </a:r>
            <a:r>
              <a:rPr lang="en-US" dirty="0">
                <a:solidFill>
                  <a:srgbClr val="313645"/>
                </a:solidFill>
              </a:rPr>
              <a:t>) Nations.</a:t>
            </a:r>
          </a:p>
          <a:p>
            <a:endParaRPr lang="en-US" dirty="0">
              <a:solidFill>
                <a:srgbClr val="313645"/>
              </a:solidFill>
            </a:endParaRPr>
          </a:p>
          <a:p>
            <a:r>
              <a:rPr lang="en-US" dirty="0">
                <a:solidFill>
                  <a:srgbClr val="313645"/>
                </a:solidFill>
              </a:rPr>
              <a:t>It is with gratitude that we now work and learn on these lands, where the past, </a:t>
            </a:r>
          </a:p>
          <a:p>
            <a:r>
              <a:rPr lang="en-US" dirty="0">
                <a:solidFill>
                  <a:srgbClr val="313645"/>
                </a:solidFill>
              </a:rPr>
              <a:t>present and future of Indigenous and </a:t>
            </a:r>
          </a:p>
          <a:p>
            <a:r>
              <a:rPr lang="en-US" dirty="0">
                <a:solidFill>
                  <a:srgbClr val="313645"/>
                </a:solidFill>
              </a:rPr>
              <a:t>non-Indigenous students, faculty and </a:t>
            </a:r>
          </a:p>
          <a:p>
            <a:r>
              <a:rPr lang="en-US" dirty="0">
                <a:solidFill>
                  <a:srgbClr val="313645"/>
                </a:solidFill>
              </a:rPr>
              <a:t>staff come together.</a:t>
            </a:r>
          </a:p>
          <a:p>
            <a:endParaRPr lang="en-US" dirty="0">
              <a:solidFill>
                <a:srgbClr val="313645"/>
              </a:solidFill>
            </a:endParaRPr>
          </a:p>
          <a:p>
            <a:r>
              <a:rPr lang="en-US" dirty="0" err="1">
                <a:solidFill>
                  <a:srgbClr val="313645"/>
                </a:solidFill>
              </a:rPr>
              <a:t>Hay’sxw’qa</a:t>
            </a:r>
            <a:r>
              <a:rPr lang="en-US" dirty="0">
                <a:solidFill>
                  <a:srgbClr val="313645"/>
                </a:solidFill>
              </a:rPr>
              <a:t> </a:t>
            </a:r>
            <a:r>
              <a:rPr lang="en-US" dirty="0" err="1">
                <a:solidFill>
                  <a:srgbClr val="313645"/>
                </a:solidFill>
              </a:rPr>
              <a:t>si’em</a:t>
            </a:r>
            <a:r>
              <a:rPr lang="en-US" dirty="0">
                <a:solidFill>
                  <a:srgbClr val="313645"/>
                </a:solidFill>
              </a:rPr>
              <a:t>!</a:t>
            </a:r>
            <a:endParaRPr lang="en-US" sz="2000" dirty="0">
              <a:solidFill>
                <a:srgbClr val="313645"/>
              </a:solidFill>
            </a:endParaRPr>
          </a:p>
        </p:txBody>
      </p:sp>
      <p:sp>
        <p:nvSpPr>
          <p:cNvPr id="11" name="Rectangle 10"/>
          <p:cNvSpPr/>
          <p:nvPr userDrawn="1"/>
        </p:nvSpPr>
        <p:spPr>
          <a:xfrm>
            <a:off x="371605" y="731818"/>
            <a:ext cx="4406190" cy="830997"/>
          </a:xfrm>
          <a:prstGeom prst="rect">
            <a:avLst/>
          </a:prstGeom>
        </p:spPr>
        <p:txBody>
          <a:bodyPr wrap="square">
            <a:spAutoFit/>
          </a:bodyPr>
          <a:lstStyle/>
          <a:p>
            <a:r>
              <a:rPr lang="en-US" sz="2400" b="1" dirty="0">
                <a:solidFill>
                  <a:srgbClr val="756AB1"/>
                </a:solidFill>
                <a:latin typeface="Verdana" panose="020B0604030504040204" pitchFamily="34" charset="0"/>
                <a:ea typeface="Verdana" panose="020B0604030504040204" pitchFamily="34" charset="0"/>
                <a:cs typeface="Verdana" panose="020B0604030504040204" pitchFamily="34" charset="0"/>
              </a:rPr>
              <a:t>ACKNOWLEDGMENT OF TRADITIONAL LANDS</a:t>
            </a:r>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5063" t="6360" r="5063" b="5286"/>
          <a:stretch/>
        </p:blipFill>
        <p:spPr>
          <a:xfrm>
            <a:off x="7831933" y="5670396"/>
            <a:ext cx="1266825" cy="1043792"/>
          </a:xfrm>
          <a:prstGeom prst="rect">
            <a:avLst/>
          </a:prstGeom>
          <a:blipFill dpi="0" rotWithShape="1">
            <a:blip r:embed="rId3">
              <a:alphaModFix amt="26000"/>
            </a:blip>
            <a:srcRect/>
            <a:stretch>
              <a:fillRect/>
            </a:stretch>
          </a:blipFill>
        </p:spPr>
      </p:pic>
    </p:spTree>
    <p:extLst>
      <p:ext uri="{BB962C8B-B14F-4D97-AF65-F5344CB8AC3E}">
        <p14:creationId xmlns:p14="http://schemas.microsoft.com/office/powerpoint/2010/main" val="254124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6"/>
          <p:cNvSpPr>
            <a:spLocks noGrp="1"/>
          </p:cNvSpPr>
          <p:nvPr>
            <p:ph type="body" sz="quarter" idx="13" hasCustomPrompt="1"/>
          </p:nvPr>
        </p:nvSpPr>
        <p:spPr>
          <a:xfrm>
            <a:off x="360589" y="2934494"/>
            <a:ext cx="4385147" cy="847362"/>
          </a:xfrm>
          <a:prstGeom prst="rect">
            <a:avLst/>
          </a:prstGeom>
        </p:spPr>
        <p:txBody>
          <a:bodyPr lIns="0" tIns="0" rIns="0" bIns="0"/>
          <a:lstStyle>
            <a:lvl1pPr marL="0" indent="0">
              <a:buNone/>
              <a:defRPr lang="en-US" sz="1700" b="0" i="0" kern="1200" baseline="0" dirty="0" smtClean="0">
                <a:solidFill>
                  <a:srgbClr val="9D9FD1"/>
                </a:solidFill>
                <a:latin typeface="Verdana"/>
                <a:ea typeface="+mn-ea"/>
                <a:cs typeface="Auto 1 Regular"/>
              </a:defRPr>
            </a:lvl1pPr>
            <a:lvl5pPr>
              <a:lnSpc>
                <a:spcPts val="2000"/>
              </a:lnSpc>
              <a:defRPr lang="en-US" sz="1700" b="0" i="0" kern="1200" cap="none" baseline="0" dirty="0" smtClean="0">
                <a:solidFill>
                  <a:schemeClr val="bg1"/>
                </a:solidFill>
                <a:latin typeface="Auto 1 Regular"/>
                <a:ea typeface="+mn-ea"/>
                <a:cs typeface="Auto 1 Regular"/>
              </a:defRPr>
            </a:lvl5pPr>
          </a:lstStyle>
          <a:p>
            <a:pPr marL="0" lvl="0" indent="0" algn="l" defTabSz="457200" rtl="0" eaLnBrk="1" latinLnBrk="0" hangingPunct="1">
              <a:lnSpc>
                <a:spcPts val="2000"/>
              </a:lnSpc>
              <a:spcBef>
                <a:spcPts val="0"/>
              </a:spcBef>
              <a:buFontTx/>
              <a:buNone/>
            </a:pPr>
            <a:r>
              <a:rPr lang="en-US" dirty="0"/>
              <a:t>Month 2013 </a:t>
            </a:r>
            <a:br>
              <a:rPr lang="en-US" dirty="0"/>
            </a:br>
            <a:r>
              <a:rPr lang="en-US" dirty="0"/>
              <a:t>Professor name </a:t>
            </a:r>
            <a:br>
              <a:rPr lang="en-US" dirty="0"/>
            </a:br>
            <a:r>
              <a:rPr lang="en-US" dirty="0"/>
              <a:t>Edu-103-S003</a:t>
            </a:r>
          </a:p>
        </p:txBody>
      </p:sp>
      <p:sp>
        <p:nvSpPr>
          <p:cNvPr id="9" name="Text Placeholder 8"/>
          <p:cNvSpPr>
            <a:spLocks noGrp="1"/>
          </p:cNvSpPr>
          <p:nvPr>
            <p:ph type="body" sz="quarter" idx="14" hasCustomPrompt="1"/>
          </p:nvPr>
        </p:nvSpPr>
        <p:spPr>
          <a:xfrm>
            <a:off x="356616" y="1645920"/>
            <a:ext cx="4389120" cy="1124712"/>
          </a:xfrm>
          <a:prstGeom prst="rect">
            <a:avLst/>
          </a:prstGeom>
        </p:spPr>
        <p:txBody>
          <a:bodyPr vert="horz" lIns="0" tIns="0" rIns="0" bIns="0" anchor="b" anchorCtr="0"/>
          <a:lstStyle>
            <a:lvl1pPr marL="0">
              <a:lnSpc>
                <a:spcPts val="3000"/>
              </a:lnSpc>
              <a:spcBef>
                <a:spcPts val="0"/>
              </a:spcBef>
              <a:buFontTx/>
              <a:buNone/>
              <a:defRPr sz="3200" b="1" i="0" cap="all" baseline="0">
                <a:solidFill>
                  <a:schemeClr val="bg1"/>
                </a:solidFill>
                <a:latin typeface="Verdana"/>
                <a:cs typeface="Verdana"/>
              </a:defRPr>
            </a:lvl1pPr>
            <a:lvl2pPr marL="0">
              <a:lnSpc>
                <a:spcPts val="3000"/>
              </a:lnSpc>
              <a:spcBef>
                <a:spcPts val="0"/>
              </a:spcBef>
              <a:buNone/>
              <a:defRPr sz="3200" b="1" i="0" cap="all">
                <a:solidFill>
                  <a:schemeClr val="bg1"/>
                </a:solidFill>
                <a:latin typeface="Verdana"/>
                <a:cs typeface="Verdana"/>
              </a:defRPr>
            </a:lvl2pPr>
            <a:lvl3pPr marL="0">
              <a:lnSpc>
                <a:spcPts val="3000"/>
              </a:lnSpc>
              <a:spcBef>
                <a:spcPts val="0"/>
              </a:spcBef>
              <a:buNone/>
              <a:defRPr sz="3200" b="1" i="0" cap="all">
                <a:solidFill>
                  <a:schemeClr val="bg1"/>
                </a:solidFill>
                <a:latin typeface="Verdana"/>
                <a:cs typeface="Verdana"/>
              </a:defRPr>
            </a:lvl3pPr>
            <a:lvl4pPr marL="0">
              <a:lnSpc>
                <a:spcPts val="3000"/>
              </a:lnSpc>
              <a:spcBef>
                <a:spcPts val="0"/>
              </a:spcBef>
              <a:buNone/>
              <a:defRPr sz="3200" b="1" i="0" cap="all">
                <a:solidFill>
                  <a:schemeClr val="bg1"/>
                </a:solidFill>
                <a:latin typeface="Verdana"/>
                <a:cs typeface="Verdana"/>
              </a:defRPr>
            </a:lvl4pPr>
            <a:lvl5pPr marL="0">
              <a:lnSpc>
                <a:spcPts val="3000"/>
              </a:lnSpc>
              <a:spcBef>
                <a:spcPts val="0"/>
              </a:spcBef>
              <a:buNone/>
              <a:defRPr sz="3200" b="1" i="0" cap="all">
                <a:solidFill>
                  <a:schemeClr val="bg1"/>
                </a:solidFill>
                <a:latin typeface="Verdana"/>
                <a:cs typeface="Verdana"/>
              </a:defRPr>
            </a:lvl5pPr>
          </a:lstStyle>
          <a:p>
            <a:pPr lvl="0"/>
            <a:r>
              <a:rPr lang="en-CA" dirty="0"/>
              <a:t>PRESENTATION</a:t>
            </a:r>
            <a:br>
              <a:rPr lang="en-CA" dirty="0"/>
            </a:br>
            <a:r>
              <a:rPr lang="en-CA" dirty="0"/>
              <a:t>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7"/>
          <p:cNvSpPr>
            <a:spLocks noGrp="1"/>
          </p:cNvSpPr>
          <p:nvPr>
            <p:ph type="body" sz="quarter" idx="14" hasCustomPrompt="1"/>
          </p:nvPr>
        </p:nvSpPr>
        <p:spPr>
          <a:xfrm>
            <a:off x="356616" y="1993148"/>
            <a:ext cx="4391823" cy="1413354"/>
          </a:xfrm>
          <a:prstGeom prst="rect">
            <a:avLst/>
          </a:prstGeom>
        </p:spPr>
        <p:txBody>
          <a:bodyPr vert="horz" lIns="0" tIns="0" bIns="0"/>
          <a:lstStyle>
            <a:lvl1pPr marL="0" indent="0">
              <a:lnSpc>
                <a:spcPts val="3000"/>
              </a:lnSpc>
              <a:spcBef>
                <a:spcPts val="0"/>
              </a:spcBef>
              <a:buNone/>
              <a:defRPr b="1" i="0" cap="all">
                <a:solidFill>
                  <a:schemeClr val="bg1"/>
                </a:solidFill>
                <a:latin typeface="Verdana"/>
                <a:cs typeface="Verdana"/>
              </a:defRPr>
            </a:lvl1pPr>
            <a:lvl2pPr>
              <a:buNone/>
              <a:defRPr b="1" i="0" cap="all">
                <a:solidFill>
                  <a:schemeClr val="bg1"/>
                </a:solidFill>
                <a:latin typeface="Verdana"/>
                <a:cs typeface="Verdana"/>
              </a:defRPr>
            </a:lvl2pPr>
            <a:lvl3pPr>
              <a:buNone/>
              <a:defRPr b="1" i="0" cap="all">
                <a:solidFill>
                  <a:schemeClr val="bg1"/>
                </a:solidFill>
                <a:latin typeface="Verdana"/>
                <a:cs typeface="Verdana"/>
              </a:defRPr>
            </a:lvl3pPr>
            <a:lvl4pPr>
              <a:buNone/>
              <a:defRPr b="1" i="0" cap="all">
                <a:solidFill>
                  <a:schemeClr val="bg1"/>
                </a:solidFill>
                <a:latin typeface="Verdana"/>
                <a:cs typeface="Verdana"/>
              </a:defRPr>
            </a:lvl4pPr>
            <a:lvl5pPr>
              <a:buNone/>
              <a:defRPr b="1" i="0" cap="all">
                <a:solidFill>
                  <a:schemeClr val="bg1"/>
                </a:solidFill>
                <a:latin typeface="Verdana"/>
                <a:cs typeface="Verdana"/>
              </a:defRPr>
            </a:lvl5pPr>
          </a:lstStyle>
          <a:p>
            <a:pPr lvl="0"/>
            <a:r>
              <a:rPr lang="en-CA" dirty="0"/>
              <a:t>Subsection</a:t>
            </a:r>
            <a:br>
              <a:rPr lang="en-CA" dirty="0"/>
            </a:br>
            <a:r>
              <a:rPr lang="en-CA" dirty="0"/>
              <a:t>divider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5.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1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6.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9" r:id="rId9"/>
    <p:sldLayoutId id="214748372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52" t="2" r="24644"/>
          <a:stretch/>
        </p:blipFill>
        <p:spPr>
          <a:xfrm>
            <a:off x="3200400" y="0"/>
            <a:ext cx="5943600" cy="6858000"/>
          </a:xfrm>
          <a:prstGeom prst="rect">
            <a:avLst/>
          </a:prstGeom>
        </p:spPr>
      </p:pic>
      <p:grpSp>
        <p:nvGrpSpPr>
          <p:cNvPr id="7" name="Group 6"/>
          <p:cNvGrpSpPr>
            <a:grpSpLocks noChangeAspect="1"/>
          </p:cNvGrpSpPr>
          <p:nvPr/>
        </p:nvGrpSpPr>
        <p:grpSpPr>
          <a:xfrm>
            <a:off x="0" y="0"/>
            <a:ext cx="6400800" cy="6858000"/>
            <a:chOff x="0" y="0"/>
            <a:chExt cx="6400800" cy="6858000"/>
          </a:xfrm>
          <a:solidFill>
            <a:srgbClr val="F0F1EE"/>
          </a:solidFill>
        </p:grpSpPr>
        <p:sp>
          <p:nvSpPr>
            <p:cNvPr id="8"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4" name="Rectangle 3"/>
          <p:cNvSpPr/>
          <p:nvPr/>
        </p:nvSpPr>
        <p:spPr>
          <a:xfrm>
            <a:off x="0" y="0"/>
            <a:ext cx="508000" cy="508000"/>
          </a:xfrm>
          <a:prstGeom prst="rect">
            <a:avLst/>
          </a:prstGeom>
          <a:solidFill>
            <a:srgbClr val="756A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50811998"/>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RRU_Education_4C_Vert_rev.png"/>
          <p:cNvPicPr>
            <a:picLocks noChangeAspect="1"/>
          </p:cNvPicPr>
          <p:nvPr userDrawn="1"/>
        </p:nvPicPr>
        <p:blipFill>
          <a:blip r:embed="rId4"/>
          <a:stretch>
            <a:fillRect/>
          </a:stretch>
        </p:blipFill>
        <p:spPr>
          <a:xfrm>
            <a:off x="7975599" y="467783"/>
            <a:ext cx="846668" cy="616563"/>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hyperlink" Target="https://www.flickr.com/photos/courosa/2922421696/" TargetMode="External"/><Relationship Id="rId4" Type="http://schemas.openxmlformats.org/officeDocument/2006/relationships/hyperlink" Target="https://www.flickr.com/photos/catherinecronin/962553376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hyperlink" Target="https://creativecommons.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hyperlink" Target="https://www.youtube.com/channel/UCkNTkQntkBlMGbpYqGcSW7A" TargetMode="External"/><Relationship Id="rId4" Type="http://schemas.openxmlformats.org/officeDocument/2006/relationships/hyperlink" Target="https://twitter.com/hashtag/RRUMALAT?src=hash"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libguides.royalroads.ca/copyright/FAQ_Basics" TargetMode="External"/><Relationship Id="rId3" Type="http://schemas.openxmlformats.org/officeDocument/2006/relationships/hyperlink" Target="https://webspace.royalroads.ca/terms-of-use/" TargetMode="External"/><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hyperlink" Target="https://twitter.com/hootsuite/status/836822099696185345" TargetMode="External"/><Relationship Id="rId11" Type="http://schemas.openxmlformats.org/officeDocument/2006/relationships/image" Target="../media/image43.png"/><Relationship Id="rId5" Type="http://schemas.openxmlformats.org/officeDocument/2006/relationships/image" Target="../media/image31.png"/><Relationship Id="rId10" Type="http://schemas.openxmlformats.org/officeDocument/2006/relationships/hyperlink" Target="https://twitter.com/uoitmed/status/834993581937000448" TargetMode="External"/><Relationship Id="rId4" Type="http://schemas.openxmlformats.org/officeDocument/2006/relationships/hyperlink" Target="https://creativecommons.org/licenses/by-sa/4.0/" TargetMode="Externa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www.royalroads.ca/current-students/team-coaching-services" TargetMode="External"/><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student.myrru.royalroads.ca/academic-regulations"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hyperlink" Target="http://research.royalroads.ca/sites/research.royalroads.ca/files/RRU_AcademicIntegrity_PolicyandProcedures_rev_15sep10.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malat-coursesite.royalroads.ca/lrntlnk-apr2017/schedule/" TargetMode="External"/><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hyperlink" Target="https://malat-coursesite.royalroads.ca/lrntlnk-apr2017/activities/week1-activities/" TargetMode="Externa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hyperlink" Target="http://media.royalroads.ca/owl/media/malat/documents/set-cohort-rep-tor-malat-online-2017.pdf" TargetMode="Externa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mailto:Marlene.ryan@royalroads.ca" TargetMode="External"/><Relationship Id="rId2" Type="http://schemas.openxmlformats.org/officeDocument/2006/relationships/hyperlink" Target="mailto:Elizabeth.Childs@royalroads.ca" TargetMode="Externa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ezproxy.royalroads.ca/login?url=http://dx.doi.org/10.4018/978-1-4666-8119-4.ch012" TargetMode="External"/><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hyperlink" Target="https://www.tonybates.ca/2020/04/07/what-should-we-be-doing-about-online-learning-when-social-distancing-en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56616" y="1993147"/>
            <a:ext cx="4391823" cy="2596995"/>
          </a:xfrm>
        </p:spPr>
        <p:txBody>
          <a:bodyPr/>
          <a:lstStyle/>
          <a:p>
            <a:r>
              <a:rPr lang="en-CA" altLang="en-US" dirty="0">
                <a:ea typeface="ＭＳ Ｐゴシック" pitchFamily="34" charset="-128"/>
              </a:rPr>
              <a:t>MALAT PROGRAM OVERVIEW</a:t>
            </a:r>
            <a:br>
              <a:rPr lang="en-CA" altLang="en-US" dirty="0">
                <a:ea typeface="ＭＳ Ｐゴシック" pitchFamily="34" charset="-128"/>
              </a:rPr>
            </a:br>
            <a:endParaRPr lang="en-CA" altLang="en-US" dirty="0">
              <a:ea typeface="ＭＳ Ｐゴシック" pitchFamily="34" charset="-128"/>
            </a:endParaRPr>
          </a:p>
          <a:p>
            <a:r>
              <a:rPr lang="en-CA" altLang="en-US" dirty="0">
                <a:ea typeface="ＭＳ Ｐゴシック" pitchFamily="34" charset="-128"/>
              </a:rPr>
              <a:t>The Link</a:t>
            </a:r>
            <a:br>
              <a:rPr lang="en-CA" altLang="en-US" dirty="0">
                <a:ea typeface="ＭＳ Ｐゴシック" pitchFamily="34" charset="-128"/>
              </a:rPr>
            </a:br>
            <a:endParaRPr lang="en-CA" altLang="en-US" dirty="0">
              <a:ea typeface="ＭＳ Ｐゴシック" pitchFamily="34" charset="-128"/>
            </a:endParaRPr>
          </a:p>
          <a:p>
            <a:r>
              <a:rPr lang="en-CA" altLang="en-US">
                <a:ea typeface="ＭＳ Ｐゴシック" pitchFamily="34" charset="-128"/>
              </a:rPr>
              <a:t>June 2020</a:t>
            </a:r>
            <a:endParaRPr lang="en-US" dirty="0"/>
          </a:p>
        </p:txBody>
      </p:sp>
      <p:sp>
        <p:nvSpPr>
          <p:cNvPr id="3075" name="TextBox 4"/>
          <p:cNvSpPr txBox="1">
            <a:spLocks noChangeArrowheads="1"/>
          </p:cNvSpPr>
          <p:nvPr/>
        </p:nvSpPr>
        <p:spPr bwMode="auto">
          <a:xfrm>
            <a:off x="3991429" y="4110638"/>
            <a:ext cx="3066895"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endParaRPr lang="en-US" altLang="en-US" dirty="0">
              <a:solidFill>
                <a:prstClr val="black"/>
              </a:solidFill>
            </a:endParaRPr>
          </a:p>
          <a:p>
            <a:pPr eaLnBrk="1" hangingPunct="1"/>
            <a:endParaRPr lang="en-US" altLang="en-US" dirty="0">
              <a:solidFill>
                <a:prstClr val="black"/>
              </a:solidFill>
            </a:endParaRPr>
          </a:p>
          <a:p>
            <a:pPr eaLnBrk="1" hangingPunct="1"/>
            <a:r>
              <a:rPr lang="en-US" altLang="en-US" dirty="0">
                <a:solidFill>
                  <a:prstClr val="white"/>
                </a:solidFill>
              </a:rPr>
              <a:t>Elizabeth Childs, PhD</a:t>
            </a:r>
          </a:p>
          <a:p>
            <a:pPr eaLnBrk="1" hangingPunct="1"/>
            <a:r>
              <a:rPr lang="en-US" altLang="en-US" dirty="0">
                <a:solidFill>
                  <a:prstClr val="white"/>
                </a:solidFill>
              </a:rPr>
              <a:t>Program Head MALAT</a:t>
            </a:r>
          </a:p>
          <a:p>
            <a:pPr eaLnBrk="1" hangingPunct="1"/>
            <a:r>
              <a:rPr lang="en-US" altLang="en-US" dirty="0">
                <a:solidFill>
                  <a:prstClr val="white"/>
                </a:solidFill>
              </a:rPr>
              <a:t>Royal Roads University</a:t>
            </a:r>
          </a:p>
          <a:p>
            <a:pPr eaLnBrk="1" hangingPunct="1"/>
            <a:endParaRPr lang="en-US" altLang="en-US" dirty="0">
              <a:solidFill>
                <a:prstClr val="black"/>
              </a:solidFill>
            </a:endParaRPr>
          </a:p>
        </p:txBody>
      </p:sp>
    </p:spTree>
    <p:extLst>
      <p:ext uri="{BB962C8B-B14F-4D97-AF65-F5344CB8AC3E}">
        <p14:creationId xmlns:p14="http://schemas.microsoft.com/office/powerpoint/2010/main" val="3200110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t>The RRU Learning, Teaching &amp; Research  Model</a:t>
            </a:r>
          </a:p>
        </p:txBody>
      </p:sp>
      <p:sp>
        <p:nvSpPr>
          <p:cNvPr id="6" name="Text Placeholder 5"/>
          <p:cNvSpPr>
            <a:spLocks noGrp="1"/>
          </p:cNvSpPr>
          <p:nvPr>
            <p:ph type="body" sz="quarter" idx="4294967295"/>
          </p:nvPr>
        </p:nvSpPr>
        <p:spPr>
          <a:xfrm>
            <a:off x="0" y="4279900"/>
            <a:ext cx="3082925" cy="1122363"/>
          </a:xfrm>
          <a:prstGeom prst="rect">
            <a:avLst/>
          </a:prstGeom>
        </p:spPr>
        <p:txBody>
          <a:bodyPr/>
          <a:lstStyle/>
          <a:p>
            <a:r>
              <a:rPr lang="en-US" dirty="0"/>
              <a:t> </a:t>
            </a:r>
          </a:p>
        </p:txBody>
      </p:sp>
    </p:spTree>
    <p:extLst>
      <p:ext uri="{BB962C8B-B14F-4D97-AF65-F5344CB8AC3E}">
        <p14:creationId xmlns:p14="http://schemas.microsoft.com/office/powerpoint/2010/main" val="3308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29751578"/>
              </p:ext>
            </p:extLst>
          </p:nvPr>
        </p:nvGraphicFramePr>
        <p:xfrm>
          <a:off x="747485" y="1320482"/>
          <a:ext cx="7870371" cy="5065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LTRM</a:t>
            </a:r>
          </a:p>
        </p:txBody>
      </p:sp>
    </p:spTree>
    <p:extLst>
      <p:ext uri="{BB962C8B-B14F-4D97-AF65-F5344CB8AC3E}">
        <p14:creationId xmlns:p14="http://schemas.microsoft.com/office/powerpoint/2010/main" val="297875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MALAT/DipLAT Program Goal</a:t>
            </a:r>
          </a:p>
        </p:txBody>
      </p:sp>
      <p:sp>
        <p:nvSpPr>
          <p:cNvPr id="6" name="Content Placeholder 5"/>
          <p:cNvSpPr>
            <a:spLocks noGrp="1"/>
          </p:cNvSpPr>
          <p:nvPr>
            <p:ph idx="1"/>
          </p:nvPr>
        </p:nvSpPr>
        <p:spPr>
          <a:xfrm>
            <a:off x="457200" y="1635352"/>
            <a:ext cx="6310086" cy="4642077"/>
          </a:xfrm>
        </p:spPr>
        <p:txBody>
          <a:bodyPr>
            <a:normAutofit fontScale="85000" lnSpcReduction="20000"/>
          </a:bodyPr>
          <a:lstStyle/>
          <a:p>
            <a:pPr marL="0" indent="0" algn="ctr">
              <a:buNone/>
            </a:pPr>
            <a:r>
              <a:rPr lang="en-US" dirty="0"/>
              <a:t>The program is founded upon principles of </a:t>
            </a:r>
            <a:r>
              <a:rPr lang="en-US" dirty="0">
                <a:solidFill>
                  <a:srgbClr val="5C59A4"/>
                </a:solidFill>
              </a:rPr>
              <a:t>networked learning </a:t>
            </a:r>
            <a:r>
              <a:rPr lang="en-US" dirty="0"/>
              <a:t>and </a:t>
            </a:r>
            <a:r>
              <a:rPr lang="en-US" dirty="0">
                <a:solidFill>
                  <a:srgbClr val="5C59A4"/>
                </a:solidFill>
              </a:rPr>
              <a:t>open pedagogy</a:t>
            </a:r>
            <a:r>
              <a:rPr lang="en-US" dirty="0"/>
              <a:t> where </a:t>
            </a:r>
            <a:r>
              <a:rPr lang="en-US" dirty="0">
                <a:solidFill>
                  <a:srgbClr val="5C59A4"/>
                </a:solidFill>
              </a:rPr>
              <a:t>students will collaborate and contribute meaningfully to digital learning networks and communities</a:t>
            </a:r>
            <a:r>
              <a:rPr lang="en-US" dirty="0"/>
              <a:t> in the field.</a:t>
            </a:r>
          </a:p>
          <a:p>
            <a:pPr marL="0" indent="0" algn="ctr">
              <a:buNone/>
            </a:pPr>
            <a:r>
              <a:rPr lang="en-US" dirty="0"/>
              <a:t> </a:t>
            </a:r>
          </a:p>
          <a:p>
            <a:pPr marL="0" indent="0" algn="ctr">
              <a:buNone/>
            </a:pPr>
            <a:r>
              <a:rPr lang="en-US" dirty="0"/>
              <a:t>Graduates will be able to work in the creation and evaluation of digital learning environments.  Students will apply theoretical and practical knowledge to </a:t>
            </a:r>
            <a:r>
              <a:rPr lang="en-US" dirty="0">
                <a:solidFill>
                  <a:srgbClr val="5C59A4"/>
                </a:solidFill>
              </a:rPr>
              <a:t>critically analyze learning innovations and assess their impact on organizations and society.</a:t>
            </a:r>
            <a:r>
              <a:rPr lang="en-CA" dirty="0">
                <a:solidFill>
                  <a:srgbClr val="5C59A4"/>
                </a:solidFill>
              </a:rPr>
              <a:t> </a:t>
            </a:r>
            <a:endParaRPr lang="en-US" dirty="0">
              <a:solidFill>
                <a:srgbClr val="5C59A4"/>
              </a:solidFill>
            </a:endParaRPr>
          </a:p>
          <a:p>
            <a:endParaRPr lang="en-US" dirty="0"/>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381" y="2848429"/>
            <a:ext cx="2515809" cy="1886857"/>
          </a:xfrm>
          <a:prstGeom prst="rect">
            <a:avLst/>
          </a:prstGeom>
        </p:spPr>
      </p:pic>
    </p:spTree>
    <p:extLst>
      <p:ext uri="{BB962C8B-B14F-4D97-AF65-F5344CB8AC3E}">
        <p14:creationId xmlns:p14="http://schemas.microsoft.com/office/powerpoint/2010/main" val="273831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124"/>
            <a:ext cx="7525657" cy="1143000"/>
          </a:xfrm>
        </p:spPr>
        <p:txBody>
          <a:bodyPr/>
          <a:lstStyle/>
          <a:p>
            <a:r>
              <a:rPr lang="en-US" dirty="0"/>
              <a:t>Program Design Principles</a:t>
            </a:r>
          </a:p>
        </p:txBody>
      </p:sp>
      <p:sp>
        <p:nvSpPr>
          <p:cNvPr id="3" name="Content Placeholder 2"/>
          <p:cNvSpPr>
            <a:spLocks noGrp="1"/>
          </p:cNvSpPr>
          <p:nvPr>
            <p:ph sz="half" idx="1"/>
          </p:nvPr>
        </p:nvSpPr>
        <p:spPr/>
        <p:txBody>
          <a:bodyPr>
            <a:normAutofit fontScale="77500" lnSpcReduction="20000"/>
          </a:bodyPr>
          <a:lstStyle/>
          <a:p>
            <a:pPr lvl="0"/>
            <a:r>
              <a:rPr lang="en-US" dirty="0"/>
              <a:t>Personalization of learning – choice for students</a:t>
            </a:r>
            <a:endParaRPr lang="en-CA" dirty="0"/>
          </a:p>
          <a:p>
            <a:pPr lvl="0"/>
            <a:r>
              <a:rPr lang="en-US" dirty="0"/>
              <a:t>Openness and the use of open educational resources</a:t>
            </a:r>
            <a:endParaRPr lang="en-CA" dirty="0"/>
          </a:p>
          <a:p>
            <a:pPr lvl="0"/>
            <a:r>
              <a:rPr lang="en-US" dirty="0"/>
              <a:t>Collaboration and contribution to digital learning network(s) and community(</a:t>
            </a:r>
            <a:r>
              <a:rPr lang="en-US" dirty="0" err="1"/>
              <a:t>ies</a:t>
            </a:r>
            <a:r>
              <a:rPr lang="en-US" dirty="0"/>
              <a:t>) using Web 2.0/3.0 tools and strategies</a:t>
            </a:r>
            <a:endParaRPr lang="en-CA" dirty="0"/>
          </a:p>
          <a:p>
            <a:pPr lvl="0"/>
            <a:r>
              <a:rPr lang="en-US" dirty="0"/>
              <a:t>Digital mindset</a:t>
            </a:r>
            <a:endParaRPr lang="en-CA" dirty="0"/>
          </a:p>
          <a:p>
            <a:pPr lvl="0"/>
            <a:r>
              <a:rPr lang="en-US" dirty="0"/>
              <a:t>Networked learning</a:t>
            </a:r>
            <a:endParaRPr lang="en-CA" dirty="0"/>
          </a:p>
          <a:p>
            <a:pPr lvl="0"/>
            <a:r>
              <a:rPr lang="en-US" dirty="0"/>
              <a:t>Inquiry focused</a:t>
            </a:r>
          </a:p>
          <a:p>
            <a:r>
              <a:rPr lang="en-US" dirty="0"/>
              <a:t>Authentic learning and assessment strategies</a:t>
            </a:r>
            <a:endParaRPr lang="en-CA" dirty="0"/>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a:t>Inclusivity</a:t>
            </a:r>
            <a:endParaRPr lang="en-CA" dirty="0"/>
          </a:p>
          <a:p>
            <a:r>
              <a:rPr lang="en-US" dirty="0"/>
              <a:t>Social justice</a:t>
            </a:r>
            <a:endParaRPr lang="en-CA" dirty="0"/>
          </a:p>
          <a:p>
            <a:r>
              <a:rPr lang="en-US" dirty="0"/>
              <a:t>Contemporary relevant learning outcomes</a:t>
            </a:r>
            <a:endParaRPr lang="en-CA" dirty="0"/>
          </a:p>
          <a:p>
            <a:r>
              <a:rPr lang="en-US" dirty="0"/>
              <a:t>Academic rigor</a:t>
            </a:r>
            <a:endParaRPr lang="en-CA" dirty="0"/>
          </a:p>
          <a:p>
            <a:r>
              <a:rPr lang="en-US" dirty="0"/>
              <a:t>Alignment with School of Education and Technology’s vision  </a:t>
            </a:r>
            <a:endParaRPr lang="en-CA" dirty="0"/>
          </a:p>
          <a:p>
            <a:r>
              <a:rPr lang="en-US" dirty="0"/>
              <a:t>Inclusion of aspects of the RRU Learning and Teaching Model</a:t>
            </a:r>
            <a:endParaRPr lang="en-CA" dirty="0"/>
          </a:p>
          <a:p>
            <a:r>
              <a:rPr lang="en-US" dirty="0"/>
              <a:t>Alignment with professional certifications (I4PL; IBO; ISPI)</a:t>
            </a:r>
            <a:endParaRPr lang="en-CA" dirty="0"/>
          </a:p>
          <a:p>
            <a:endParaRPr lang="en-US" dirty="0"/>
          </a:p>
        </p:txBody>
      </p:sp>
    </p:spTree>
    <p:extLst>
      <p:ext uri="{BB962C8B-B14F-4D97-AF65-F5344CB8AC3E}">
        <p14:creationId xmlns:p14="http://schemas.microsoft.com/office/powerpoint/2010/main" val="2489781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981"/>
            <a:ext cx="7543800" cy="1143000"/>
          </a:xfrm>
        </p:spPr>
        <p:txBody>
          <a:bodyPr/>
          <a:lstStyle/>
          <a:p>
            <a:r>
              <a:rPr lang="en-US" dirty="0"/>
              <a:t>Program Learning Outcomes</a:t>
            </a:r>
          </a:p>
        </p:txBody>
      </p:sp>
      <p:sp>
        <p:nvSpPr>
          <p:cNvPr id="3" name="Content Placeholder 2"/>
          <p:cNvSpPr>
            <a:spLocks noGrp="1"/>
          </p:cNvSpPr>
          <p:nvPr>
            <p:ph sz="half" idx="1"/>
          </p:nvPr>
        </p:nvSpPr>
        <p:spPr/>
        <p:txBody>
          <a:bodyPr>
            <a:normAutofit fontScale="77500" lnSpcReduction="20000"/>
          </a:bodyPr>
          <a:lstStyle/>
          <a:p>
            <a:pPr lvl="0"/>
            <a:r>
              <a:rPr lang="en-US" dirty="0"/>
              <a:t>Communicate and synthesize information and arguments at  graduate level.</a:t>
            </a:r>
            <a:endParaRPr lang="en-CA" dirty="0"/>
          </a:p>
          <a:p>
            <a:pPr lvl="0"/>
            <a:r>
              <a:rPr lang="en-US" dirty="0"/>
              <a:t>Critically evaluate how learning occurs in a variety of contexts. </a:t>
            </a:r>
            <a:endParaRPr lang="en-CA" dirty="0"/>
          </a:p>
          <a:p>
            <a:pPr lvl="0"/>
            <a:r>
              <a:rPr lang="en-US" dirty="0"/>
              <a:t>Design and create research-informed digital learning environments.</a:t>
            </a:r>
            <a:endParaRPr lang="en-CA" dirty="0"/>
          </a:p>
          <a:p>
            <a:pPr lvl="0"/>
            <a:r>
              <a:rPr lang="en-US" dirty="0"/>
              <a:t>Demonstrate effective collaboration skills.</a:t>
            </a:r>
            <a:endParaRPr lang="en-CA" dirty="0"/>
          </a:p>
          <a:p>
            <a:pPr lvl="0"/>
            <a:r>
              <a:rPr lang="en-US" dirty="0"/>
              <a:t>Develop and analyze support strategies to meet the needs of stakeholders in digital learning environments. </a:t>
            </a:r>
            <a:endParaRPr lang="en-CA" dirty="0"/>
          </a:p>
          <a:p>
            <a:endParaRPr lang="en-US" dirty="0"/>
          </a:p>
        </p:txBody>
      </p:sp>
      <p:sp>
        <p:nvSpPr>
          <p:cNvPr id="4" name="Content Placeholder 3"/>
          <p:cNvSpPr>
            <a:spLocks noGrp="1"/>
          </p:cNvSpPr>
          <p:nvPr>
            <p:ph sz="half" idx="2"/>
          </p:nvPr>
        </p:nvSpPr>
        <p:spPr/>
        <p:txBody>
          <a:bodyPr>
            <a:normAutofit fontScale="77500" lnSpcReduction="20000"/>
          </a:bodyPr>
          <a:lstStyle/>
          <a:p>
            <a:pPr lvl="0"/>
            <a:r>
              <a:rPr lang="en-US" dirty="0"/>
              <a:t>Select appropriate assessment and evaluation strategies for digital learning environments.</a:t>
            </a:r>
            <a:endParaRPr lang="en-CA" dirty="0"/>
          </a:p>
          <a:p>
            <a:pPr lvl="0"/>
            <a:r>
              <a:rPr lang="en-US" dirty="0">
                <a:solidFill>
                  <a:srgbClr val="5C59A4"/>
                </a:solidFill>
              </a:rPr>
              <a:t>Contribute meaningfully to digital learning network(s) and communities.</a:t>
            </a:r>
            <a:endParaRPr lang="en-CA" dirty="0">
              <a:solidFill>
                <a:srgbClr val="5C59A4"/>
              </a:solidFill>
            </a:endParaRPr>
          </a:p>
          <a:p>
            <a:pPr lvl="0"/>
            <a:r>
              <a:rPr lang="en-US" dirty="0"/>
              <a:t>Explain the interrelationship between innovation, change and digital learning environments and their impact on organizations and society.</a:t>
            </a:r>
            <a:endParaRPr lang="en-CA" dirty="0"/>
          </a:p>
          <a:p>
            <a:pPr lvl="0"/>
            <a:r>
              <a:rPr lang="en-US" dirty="0"/>
              <a:t>Apply reflective processes to improve professional practice. </a:t>
            </a:r>
            <a:endParaRPr lang="en-CA" dirty="0"/>
          </a:p>
          <a:p>
            <a:r>
              <a:rPr lang="en-US" dirty="0"/>
              <a:t>Critically evaluate and/or produce research.</a:t>
            </a:r>
            <a:r>
              <a:rPr lang="en-CA" dirty="0"/>
              <a:t> </a:t>
            </a:r>
            <a:endParaRPr lang="en-US" dirty="0"/>
          </a:p>
          <a:p>
            <a:endParaRPr lang="en-US" dirty="0"/>
          </a:p>
        </p:txBody>
      </p:sp>
    </p:spTree>
    <p:extLst>
      <p:ext uri="{BB962C8B-B14F-4D97-AF65-F5344CB8AC3E}">
        <p14:creationId xmlns:p14="http://schemas.microsoft.com/office/powerpoint/2010/main" val="129948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0" y="441325"/>
            <a:ext cx="7758113" cy="814388"/>
          </a:xfrm>
          <a:prstGeom prst="rect">
            <a:avLst/>
          </a:prstGeom>
        </p:spPr>
        <p:txBody>
          <a:bodyPr/>
          <a:lstStyle/>
          <a:p>
            <a:r>
              <a:rPr lang="en-CA" sz="3200" dirty="0">
                <a:ea typeface="ＭＳ Ｐゴシック" pitchFamily="-106" charset="-128"/>
                <a:cs typeface="Arial" pitchFamily="34" charset="0"/>
              </a:rPr>
              <a:t>MALAT/DipLAT Program Flow</a:t>
            </a:r>
            <a:endParaRPr lang="en-CA" sz="4000" dirty="0">
              <a:ea typeface="ＭＳ Ｐゴシック" pitchFamily="-106" charset="-128"/>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71058528"/>
              </p:ext>
            </p:extLst>
          </p:nvPr>
        </p:nvGraphicFramePr>
        <p:xfrm>
          <a:off x="228600" y="197709"/>
          <a:ext cx="8708571" cy="5943600"/>
        </p:xfrm>
        <a:graphic>
          <a:graphicData uri="http://schemas.openxmlformats.org/drawingml/2006/table">
            <a:tbl>
              <a:tblPr>
                <a:effectLst>
                  <a:innerShdw blurRad="63500" dist="50800" dir="8100000">
                    <a:prstClr val="black">
                      <a:alpha val="50000"/>
                    </a:prstClr>
                  </a:innerShdw>
                </a:effectLst>
                <a:tableStyleId>{69C7853C-536D-4A76-A0AE-DD22124D55A5}</a:tableStyleId>
              </a:tblPr>
              <a:tblGrid>
                <a:gridCol w="3003826">
                  <a:extLst>
                    <a:ext uri="{9D8B030D-6E8A-4147-A177-3AD203B41FA5}">
                      <a16:colId xmlns:a16="http://schemas.microsoft.com/office/drawing/2014/main" val="20000"/>
                    </a:ext>
                  </a:extLst>
                </a:gridCol>
                <a:gridCol w="2668465">
                  <a:extLst>
                    <a:ext uri="{9D8B030D-6E8A-4147-A177-3AD203B41FA5}">
                      <a16:colId xmlns:a16="http://schemas.microsoft.com/office/drawing/2014/main" val="20001"/>
                    </a:ext>
                  </a:extLst>
                </a:gridCol>
                <a:gridCol w="3036280">
                  <a:extLst>
                    <a:ext uri="{9D8B030D-6E8A-4147-A177-3AD203B41FA5}">
                      <a16:colId xmlns:a16="http://schemas.microsoft.com/office/drawing/2014/main" val="20002"/>
                    </a:ext>
                  </a:extLst>
                </a:gridCol>
              </a:tblGrid>
              <a:tr h="72036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1" i="1" u="none" strike="noStrike" cap="none" normalizeH="0" baseline="0" dirty="0">
                          <a:ln>
                            <a:noFill/>
                          </a:ln>
                          <a:solidFill>
                            <a:schemeClr val="tx2"/>
                          </a:solidFill>
                          <a:effectLst/>
                        </a:rPr>
                        <a:t>Residency or Online Pathway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a:ln>
                            <a:noFill/>
                          </a:ln>
                          <a:solidFill>
                            <a:schemeClr val="tx2"/>
                          </a:solidFill>
                          <a:effectLst/>
                          <a:latin typeface="+mn-lt"/>
                          <a:ea typeface="ＭＳ Ｐゴシック" pitchFamily="-106" charset="-128"/>
                          <a:cs typeface="Arial" pitchFamily="34" charset="0"/>
                        </a:rPr>
                        <a:t>The Link – online onboarding and initial community building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a:ln>
                            <a:noFill/>
                          </a:ln>
                          <a:solidFill>
                            <a:schemeClr val="tx2"/>
                          </a:solidFill>
                          <a:effectLst/>
                          <a:latin typeface="+mn-lt"/>
                          <a:ea typeface="ＭＳ Ｐゴシック" pitchFamily="-106" charset="-128"/>
                          <a:cs typeface="Arial" pitchFamily="34" charset="0"/>
                        </a:rPr>
                        <a:t>Introduction to Academic Integrity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036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1" u="none" strike="noStrike" cap="none" normalizeH="0" baseline="0" dirty="0">
                          <a:ln>
                            <a:noFill/>
                          </a:ln>
                          <a:solidFill>
                            <a:schemeClr val="tx2"/>
                          </a:solidFill>
                          <a:effectLst/>
                        </a:rPr>
                        <a:t>Residency or Online Pathway – Foundation Courses (18 credits)</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Digital Learning  Environments, Networks, Communities – kick started by a Virtual Symposium</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Introduction to Research: Critical Reading and Writing</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US"/>
                    </a:p>
                  </a:txBody>
                  <a:tcPr/>
                </a:tc>
                <a:extLst>
                  <a:ext uri="{0D108BD9-81ED-4DB2-BD59-A6C34878D82A}">
                    <a16:rowId xmlns:a16="http://schemas.microsoft.com/office/drawing/2014/main" val="10001"/>
                  </a:ext>
                </a:extLst>
              </a:tr>
              <a:tr h="1132006">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i="1" u="none" strike="noStrike" cap="none" normalizeH="0" baseline="0" dirty="0">
                          <a:ln>
                            <a:noFill/>
                          </a:ln>
                          <a:solidFill>
                            <a:schemeClr val="tx2"/>
                          </a:solidFill>
                          <a:effectLst/>
                        </a:rPr>
                        <a:t>Both Pathways Merge</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Foundations of Learning and Technologies</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Innovation, Design and Learning Environments</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Leading Change in Digital Learning</a:t>
                      </a:r>
                    </a:p>
                    <a:p>
                      <a:pPr marL="285750" marR="0" lvl="0" indent="-285750" algn="ctr" defTabSz="914400" rtl="0" eaLnBrk="1" fontAlgn="base" latinLnBrk="0" hangingPunct="1">
                        <a:lnSpc>
                          <a:spcPct val="100000"/>
                        </a:lnSpc>
                        <a:spcBef>
                          <a:spcPct val="0"/>
                        </a:spcBef>
                        <a:spcAft>
                          <a:spcPct val="0"/>
                        </a:spcAft>
                        <a:buClrTx/>
                        <a:buSzTx/>
                        <a:buFont typeface="Arial"/>
                        <a:buChar char="•"/>
                        <a:tabLst/>
                      </a:pPr>
                      <a:r>
                        <a:rPr kumimoji="0" lang="en-CA" sz="1600" u="none" strike="noStrike" cap="none" normalizeH="0" baseline="0" dirty="0">
                          <a:ln>
                            <a:noFill/>
                          </a:ln>
                          <a:solidFill>
                            <a:schemeClr val="tx2"/>
                          </a:solidFill>
                          <a:effectLst/>
                        </a:rPr>
                        <a:t>Inquiry into Contemporary Issues in Learning Technologies (the TAKE course)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US"/>
                    </a:p>
                  </a:txBody>
                  <a:tcPr/>
                </a:tc>
                <a:extLst>
                  <a:ext uri="{0D108BD9-81ED-4DB2-BD59-A6C34878D82A}">
                    <a16:rowId xmlns:a16="http://schemas.microsoft.com/office/drawing/2014/main" val="10002"/>
                  </a:ext>
                </a:extLst>
              </a:tr>
              <a:tr h="694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1" u="none" strike="noStrike" cap="none" normalizeH="0" baseline="0" dirty="0">
                          <a:ln>
                            <a:noFill/>
                          </a:ln>
                          <a:solidFill>
                            <a:schemeClr val="tx2"/>
                          </a:solidFill>
                          <a:effectLst/>
                        </a:rPr>
                        <a:t>Thesis Path (15 credits)</a:t>
                      </a:r>
                      <a:endParaRPr kumimoji="0" lang="en-CA" sz="1800" b="1" i="1"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1" i="1" u="none" strike="noStrike" cap="none" normalizeH="0" baseline="0" dirty="0">
                          <a:ln>
                            <a:noFill/>
                          </a:ln>
                          <a:solidFill>
                            <a:schemeClr val="tx2"/>
                          </a:solidFill>
                          <a:effectLst/>
                        </a:rPr>
                        <a:t>Applied Research Project Path (15 credits)</a:t>
                      </a:r>
                      <a:endParaRPr kumimoji="0" lang="en-CA" sz="1600" b="1" i="1"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1" i="1" u="none" strike="noStrike" cap="none" normalizeH="0" baseline="0" dirty="0">
                          <a:ln>
                            <a:noFill/>
                          </a:ln>
                          <a:solidFill>
                            <a:schemeClr val="tx2"/>
                          </a:solidFill>
                          <a:effectLst/>
                          <a:latin typeface="+mn-lt"/>
                          <a:ea typeface="ＭＳ Ｐゴシック" pitchFamily="-106" charset="-128"/>
                          <a:cs typeface="Arial" pitchFamily="34" charset="0"/>
                        </a:rPr>
                        <a:t>Digital Learning Research Consulting Project Path (15 credits)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888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u="none" strike="noStrike" cap="none" normalizeH="0" baseline="0" dirty="0">
                          <a:ln>
                            <a:noFill/>
                          </a:ln>
                          <a:solidFill>
                            <a:schemeClr val="tx2"/>
                          </a:solidFill>
                          <a:effectLst/>
                        </a:rPr>
                        <a:t>Advanced Research: Thesis Proposal</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a:ln>
                            <a:noFill/>
                          </a:ln>
                          <a:solidFill>
                            <a:schemeClr val="tx2"/>
                          </a:solidFill>
                          <a:effectLst/>
                          <a:latin typeface="+mn-lt"/>
                          <a:ea typeface="+mn-ea"/>
                          <a:cs typeface="+mn-cs"/>
                        </a:rPr>
                        <a:t>Creating Digital Resources (the MAKE course)</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100000">
                          <a:srgbClr val="FFFFFF"/>
                        </a:gs>
                        <a:gs pos="67000">
                          <a:schemeClr val="accent2">
                            <a:lumMod val="20000"/>
                            <a:lumOff val="80000"/>
                          </a:schemeClr>
                        </a:gs>
                      </a:gsLst>
                      <a:lin ang="0" scaled="1"/>
                      <a:tileRect/>
                    </a:gradFill>
                  </a:tcPr>
                </a:tc>
                <a:tc hMerge="1">
                  <a:txBody>
                    <a:bodyPr/>
                    <a:lstStyle/>
                    <a:p>
                      <a:endParaRPr lang="en-US" dirty="0"/>
                    </a:p>
                  </a:txBody>
                  <a:tcPr/>
                </a:tc>
                <a:extLst>
                  <a:ext uri="{0D108BD9-81ED-4DB2-BD59-A6C34878D82A}">
                    <a16:rowId xmlns:a16="http://schemas.microsoft.com/office/drawing/2014/main" val="10004"/>
                  </a:ext>
                </a:extLst>
              </a:tr>
              <a:tr h="283001">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u="none" strike="noStrike" cap="none" normalizeH="0" baseline="0" dirty="0">
                          <a:ln>
                            <a:noFill/>
                          </a:ln>
                          <a:solidFill>
                            <a:schemeClr val="tx2"/>
                          </a:solidFill>
                          <a:effectLst/>
                        </a:rPr>
                        <a:t>Thesis (12 Credits)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a:ln>
                            <a:noFill/>
                          </a:ln>
                          <a:solidFill>
                            <a:schemeClr val="tx2"/>
                          </a:solidFill>
                          <a:effectLst/>
                          <a:latin typeface="+mn-lt"/>
                          <a:ea typeface="+mn-ea"/>
                          <a:cs typeface="+mn-cs"/>
                        </a:rPr>
                        <a:t>Facilitating in Digital Learning Environments (the SHARE course)</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100000">
                          <a:srgbClr val="FFFFFF"/>
                        </a:gs>
                        <a:gs pos="67000">
                          <a:schemeClr val="accent2">
                            <a:lumMod val="20000"/>
                            <a:lumOff val="80000"/>
                          </a:schemeClr>
                        </a:gs>
                      </a:gsLst>
                      <a:lin ang="0" scaled="1"/>
                      <a:tileRect/>
                    </a:gradFill>
                  </a:tcPr>
                </a:tc>
                <a:tc hMerge="1">
                  <a:txBody>
                    <a:bodyPr/>
                    <a:lstStyle/>
                    <a:p>
                      <a:endParaRPr lang="en-US" dirty="0"/>
                    </a:p>
                  </a:txBody>
                  <a:tcPr/>
                </a:tc>
                <a:extLst>
                  <a:ext uri="{0D108BD9-81ED-4DB2-BD59-A6C34878D82A}">
                    <a16:rowId xmlns:a16="http://schemas.microsoft.com/office/drawing/2014/main" val="10005"/>
                  </a:ext>
                </a:extLst>
              </a:tr>
              <a:tr h="488821">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dirty="0">
                        <a:ln>
                          <a:noFill/>
                        </a:ln>
                        <a:solidFill>
                          <a:schemeClr val="tx1"/>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EBCF"/>
                        </a:gs>
                        <a:gs pos="50000">
                          <a:srgbClr val="9CB86E"/>
                        </a:gs>
                        <a:gs pos="100000">
                          <a:srgbClr val="156B13"/>
                        </a:gs>
                      </a:gsLst>
                      <a:lin ang="5400000" scaled="0"/>
                    </a:gra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u="none" strike="noStrike" cap="none" normalizeH="0" baseline="0" dirty="0">
                          <a:ln>
                            <a:noFill/>
                          </a:ln>
                          <a:solidFill>
                            <a:schemeClr val="tx2"/>
                          </a:solidFill>
                          <a:effectLst/>
                        </a:rPr>
                        <a:t>Advanced Research: Applied Research Project or Digital Learning Research Consulting Project</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100000">
                          <a:srgbClr val="FFFFFF"/>
                        </a:gs>
                        <a:gs pos="67000">
                          <a:schemeClr val="accent2">
                            <a:lumMod val="20000"/>
                            <a:lumOff val="80000"/>
                          </a:schemeClr>
                        </a:gs>
                      </a:gsLst>
                      <a:lin ang="0" scaled="1"/>
                      <a:tileRect/>
                    </a:gradFill>
                  </a:tcPr>
                </a:tc>
                <a:tc hMerge="1">
                  <a:txBody>
                    <a:bodyPr/>
                    <a:lstStyle/>
                    <a:p>
                      <a:endParaRPr lang="en-US" dirty="0"/>
                    </a:p>
                  </a:txBody>
                  <a:tcPr/>
                </a:tc>
                <a:extLst>
                  <a:ext uri="{0D108BD9-81ED-4DB2-BD59-A6C34878D82A}">
                    <a16:rowId xmlns:a16="http://schemas.microsoft.com/office/drawing/2014/main" val="10006"/>
                  </a:ext>
                </a:extLst>
              </a:tr>
              <a:tr h="488821">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EBCF"/>
                        </a:gs>
                        <a:gs pos="50000">
                          <a:srgbClr val="9CB86E"/>
                        </a:gs>
                        <a:gs pos="100000">
                          <a:srgbClr val="156B13"/>
                        </a:gs>
                      </a:gsLst>
                      <a:lin ang="5400000" scaled="0"/>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u="none" strike="noStrike" cap="none" normalizeH="0" baseline="0" dirty="0">
                          <a:ln>
                            <a:noFill/>
                          </a:ln>
                          <a:solidFill>
                            <a:schemeClr val="tx2"/>
                          </a:solidFill>
                          <a:effectLst/>
                        </a:rPr>
                        <a:t>Applied Research Project (6 credits)</a:t>
                      </a:r>
                      <a:endParaRPr kumimoji="0" lang="en-CA" sz="1600" b="0" i="0" u="none" strike="noStrike" cap="none" normalizeH="0" baseline="0" dirty="0">
                        <a:ln>
                          <a:noFill/>
                        </a:ln>
                        <a:solidFill>
                          <a:schemeClr val="tx2"/>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a:ln>
                            <a:noFill/>
                          </a:ln>
                          <a:solidFill>
                            <a:schemeClr val="tx2"/>
                          </a:solidFill>
                          <a:effectLst/>
                          <a:latin typeface="+mn-lt"/>
                          <a:ea typeface="ＭＳ Ｐゴシック" pitchFamily="-106" charset="-128"/>
                          <a:cs typeface="Arial" pitchFamily="34" charset="0"/>
                        </a:rPr>
                        <a:t>Digital Learning Research Consulting Project (6 credits)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6229F2FF-4F9C-464A-BDD0-0D615712800C}"/>
              </a:ext>
            </a:extLst>
          </p:cNvPr>
          <p:cNvSpPr txBox="1"/>
          <p:nvPr/>
        </p:nvSpPr>
        <p:spPr>
          <a:xfrm>
            <a:off x="228600" y="6376086"/>
            <a:ext cx="8708571" cy="646331"/>
          </a:xfrm>
          <a:prstGeom prst="rect">
            <a:avLst/>
          </a:prstGeom>
          <a:noFill/>
        </p:spPr>
        <p:txBody>
          <a:bodyPr wrap="square" rtlCol="0">
            <a:spAutoFit/>
          </a:bodyPr>
          <a:lstStyle/>
          <a:p>
            <a:r>
              <a:rPr lang="en-US" dirty="0"/>
              <a:t>**Note MALAT 2020 Blended – postponed intake will have LRNT 521 at the completion of their program.</a:t>
            </a:r>
          </a:p>
        </p:txBody>
      </p:sp>
    </p:spTree>
    <p:extLst>
      <p:ext uri="{BB962C8B-B14F-4D97-AF65-F5344CB8AC3E}">
        <p14:creationId xmlns:p14="http://schemas.microsoft.com/office/powerpoint/2010/main" val="3093487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1700"/>
            <a:ext cx="9144000" cy="5034040"/>
          </a:xfrm>
          <a:prstGeom prst="rect">
            <a:avLst/>
          </a:prstGeom>
        </p:spPr>
      </p:pic>
      <p:sp>
        <p:nvSpPr>
          <p:cNvPr id="4" name="TextBox 3"/>
          <p:cNvSpPr txBox="1"/>
          <p:nvPr/>
        </p:nvSpPr>
        <p:spPr>
          <a:xfrm>
            <a:off x="1306286" y="6186714"/>
            <a:ext cx="6545382" cy="369332"/>
          </a:xfrm>
          <a:prstGeom prst="rect">
            <a:avLst/>
          </a:prstGeom>
          <a:noFill/>
        </p:spPr>
        <p:txBody>
          <a:bodyPr wrap="none" rtlCol="0">
            <a:spAutoFit/>
          </a:bodyPr>
          <a:lstStyle/>
          <a:p>
            <a:r>
              <a:rPr lang="en-US" dirty="0"/>
              <a:t>MALAT Program Page https://</a:t>
            </a:r>
            <a:r>
              <a:rPr lang="en-US" dirty="0" err="1"/>
              <a:t>malat-coursesite.royalroads.ca</a:t>
            </a:r>
            <a:r>
              <a:rPr lang="en-US" dirty="0"/>
              <a:t>/</a:t>
            </a:r>
            <a:r>
              <a:rPr lang="en-US" dirty="0" err="1"/>
              <a:t>malat</a:t>
            </a:r>
            <a:r>
              <a:rPr lang="en-US" dirty="0"/>
              <a:t>/</a:t>
            </a:r>
          </a:p>
        </p:txBody>
      </p:sp>
    </p:spTree>
    <p:extLst>
      <p:ext uri="{BB962C8B-B14F-4D97-AF65-F5344CB8AC3E}">
        <p14:creationId xmlns:p14="http://schemas.microsoft.com/office/powerpoint/2010/main" val="3114174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4"/>
          </p:nvPr>
        </p:nvSpPr>
        <p:spPr>
          <a:xfrm>
            <a:off x="356616" y="2954720"/>
            <a:ext cx="6628384" cy="3431566"/>
          </a:xfrm>
        </p:spPr>
        <p:txBody>
          <a:bodyPr/>
          <a:lstStyle/>
          <a:p>
            <a:r>
              <a:rPr lang="en-US" dirty="0"/>
              <a:t>Openness</a:t>
            </a:r>
          </a:p>
          <a:p>
            <a:pPr marL="457200" indent="-457200">
              <a:buFont typeface="Arial"/>
              <a:buChar char="•"/>
            </a:pPr>
            <a:endParaRPr lang="en-US" dirty="0"/>
          </a:p>
          <a:p>
            <a:r>
              <a:rPr lang="en-US" dirty="0"/>
              <a:t>Networked Learning</a:t>
            </a:r>
          </a:p>
          <a:p>
            <a:pPr marL="457200" indent="-457200">
              <a:buFont typeface="Arial"/>
              <a:buChar char="•"/>
            </a:pPr>
            <a:endParaRPr lang="en-US" dirty="0"/>
          </a:p>
          <a:p>
            <a:r>
              <a:rPr lang="en-US" dirty="0"/>
              <a:t>Digital Mindset</a:t>
            </a:r>
          </a:p>
          <a:p>
            <a:pPr marL="457200" indent="-457200">
              <a:buFont typeface="Arial"/>
              <a:buChar char="•"/>
            </a:pPr>
            <a:endParaRPr lang="en-US" dirty="0"/>
          </a:p>
          <a:p>
            <a:r>
              <a:rPr lang="en-US" dirty="0"/>
              <a:t>Design </a:t>
            </a:r>
          </a:p>
        </p:txBody>
      </p:sp>
      <p:sp>
        <p:nvSpPr>
          <p:cNvPr id="5" name="Title 4"/>
          <p:cNvSpPr>
            <a:spLocks noGrp="1"/>
          </p:cNvSpPr>
          <p:nvPr>
            <p:ph type="title" idx="4294967295"/>
          </p:nvPr>
        </p:nvSpPr>
        <p:spPr>
          <a:xfrm>
            <a:off x="0" y="1674133"/>
            <a:ext cx="8229600" cy="1143000"/>
          </a:xfrm>
          <a:prstGeom prst="rect">
            <a:avLst/>
          </a:prstGeom>
        </p:spPr>
        <p:txBody>
          <a:bodyPr/>
          <a:lstStyle/>
          <a:p>
            <a:r>
              <a:rPr lang="en-US" b="1" dirty="0">
                <a:solidFill>
                  <a:schemeClr val="bg1"/>
                </a:solidFill>
              </a:rPr>
              <a:t>Cross Cutting Themes</a:t>
            </a:r>
          </a:p>
        </p:txBody>
      </p:sp>
    </p:spTree>
    <p:extLst>
      <p:ext uri="{BB962C8B-B14F-4D97-AF65-F5344CB8AC3E}">
        <p14:creationId xmlns:p14="http://schemas.microsoft.com/office/powerpoint/2010/main" val="277917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05" y="1069206"/>
            <a:ext cx="3253017" cy="769441"/>
          </a:xfrm>
          <a:prstGeom prst="rect">
            <a:avLst/>
          </a:prstGeom>
          <a:noFill/>
        </p:spPr>
        <p:txBody>
          <a:bodyPr wrap="square" rtlCol="0">
            <a:spAutoFit/>
          </a:bodyPr>
          <a:lstStyle/>
          <a:p>
            <a:pPr algn="ctr"/>
            <a:r>
              <a:rPr lang="en-IE" sz="2200" b="1" dirty="0">
                <a:solidFill>
                  <a:schemeClr val="tx2">
                    <a:lumMod val="60000"/>
                    <a:lumOff val="40000"/>
                  </a:schemeClr>
                </a:solidFill>
                <a:latin typeface="Arial"/>
                <a:cs typeface="Arial"/>
              </a:rPr>
              <a:t>networked</a:t>
            </a:r>
          </a:p>
          <a:p>
            <a:pPr algn="ctr"/>
            <a:r>
              <a:rPr lang="en-IE" sz="2200" b="1" dirty="0">
                <a:solidFill>
                  <a:schemeClr val="tx2">
                    <a:lumMod val="60000"/>
                    <a:lumOff val="40000"/>
                  </a:schemeClr>
                </a:solidFill>
                <a:latin typeface="Arial"/>
                <a:cs typeface="Arial"/>
              </a:rPr>
              <a:t>educators</a:t>
            </a:r>
          </a:p>
        </p:txBody>
      </p:sp>
      <p:sp>
        <p:nvSpPr>
          <p:cNvPr id="5" name="TextBox 4"/>
          <p:cNvSpPr txBox="1"/>
          <p:nvPr/>
        </p:nvSpPr>
        <p:spPr>
          <a:xfrm>
            <a:off x="5757994" y="1069206"/>
            <a:ext cx="3419872" cy="769441"/>
          </a:xfrm>
          <a:prstGeom prst="rect">
            <a:avLst/>
          </a:prstGeom>
          <a:noFill/>
        </p:spPr>
        <p:txBody>
          <a:bodyPr wrap="square" rtlCol="0">
            <a:spAutoFit/>
          </a:bodyPr>
          <a:lstStyle/>
          <a:p>
            <a:pPr algn="ctr"/>
            <a:r>
              <a:rPr lang="en-IE" sz="2200" b="1" dirty="0">
                <a:solidFill>
                  <a:srgbClr val="558ED5"/>
                </a:solidFill>
                <a:latin typeface="Arial"/>
                <a:cs typeface="Arial"/>
              </a:rPr>
              <a:t>networked</a:t>
            </a:r>
          </a:p>
          <a:p>
            <a:pPr algn="ctr"/>
            <a:r>
              <a:rPr lang="en-IE" sz="2200" b="1" dirty="0">
                <a:solidFill>
                  <a:srgbClr val="558ED5"/>
                </a:solidFill>
                <a:latin typeface="Arial"/>
                <a:cs typeface="Arial"/>
              </a:rPr>
              <a:t>students</a:t>
            </a:r>
          </a:p>
        </p:txBody>
      </p:sp>
      <p:grpSp>
        <p:nvGrpSpPr>
          <p:cNvPr id="46" name="Group 45"/>
          <p:cNvGrpSpPr/>
          <p:nvPr/>
        </p:nvGrpSpPr>
        <p:grpSpPr>
          <a:xfrm>
            <a:off x="6372200" y="2077661"/>
            <a:ext cx="2220456" cy="2928167"/>
            <a:chOff x="6070457" y="1628800"/>
            <a:chExt cx="2894031" cy="3816424"/>
          </a:xfrm>
        </p:grpSpPr>
        <p:pic>
          <p:nvPicPr>
            <p:cNvPr id="3" name="Picture 2" descr="Screen Shot 2013-08-18 at 13.25.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835" y="2349926"/>
              <a:ext cx="705277" cy="2473895"/>
            </a:xfrm>
            <a:prstGeom prst="rect">
              <a:avLst/>
            </a:prstGeom>
          </p:spPr>
        </p:pic>
        <p:sp>
          <p:nvSpPr>
            <p:cNvPr id="8" name="Left-Right Arrow 7"/>
            <p:cNvSpPr/>
            <p:nvPr/>
          </p:nvSpPr>
          <p:spPr>
            <a:xfrm flipV="1">
              <a:off x="8039129" y="3470361"/>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2" name="Left-Right Arrow 11"/>
            <p:cNvSpPr/>
            <p:nvPr/>
          </p:nvSpPr>
          <p:spPr>
            <a:xfrm flipV="1">
              <a:off x="6070457" y="3470359"/>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3" name="Left-Right Arrow 12"/>
            <p:cNvSpPr/>
            <p:nvPr/>
          </p:nvSpPr>
          <p:spPr>
            <a:xfrm rot="21000000" flipV="1">
              <a:off x="8033038" y="2839159"/>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4" name="Left-Right Arrow 13"/>
            <p:cNvSpPr/>
            <p:nvPr/>
          </p:nvSpPr>
          <p:spPr>
            <a:xfrm rot="20700000" flipV="1">
              <a:off x="7924127" y="2313198"/>
              <a:ext cx="788254"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5" name="Left-Right Arrow 14"/>
            <p:cNvSpPr/>
            <p:nvPr/>
          </p:nvSpPr>
          <p:spPr>
            <a:xfrm rot="600000">
              <a:off x="8041673" y="4103469"/>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6" name="Left-Right Arrow 15"/>
            <p:cNvSpPr/>
            <p:nvPr/>
          </p:nvSpPr>
          <p:spPr>
            <a:xfrm rot="900000">
              <a:off x="7921582" y="4721182"/>
              <a:ext cx="823516"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7" name="Left-Right Arrow 16"/>
            <p:cNvSpPr/>
            <p:nvPr/>
          </p:nvSpPr>
          <p:spPr>
            <a:xfrm rot="600000">
              <a:off x="6076548" y="2839159"/>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8" name="Left-Right Arrow 17"/>
            <p:cNvSpPr/>
            <p:nvPr/>
          </p:nvSpPr>
          <p:spPr>
            <a:xfrm rot="21000000" flipV="1">
              <a:off x="6129434" y="4103469"/>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9" name="Left-Right Arrow 18"/>
            <p:cNvSpPr/>
            <p:nvPr/>
          </p:nvSpPr>
          <p:spPr>
            <a:xfrm rot="20700000" flipV="1">
              <a:off x="6296165" y="4720013"/>
              <a:ext cx="814499"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0" name="Left-Right Arrow 19"/>
            <p:cNvSpPr/>
            <p:nvPr/>
          </p:nvSpPr>
          <p:spPr>
            <a:xfrm rot="900000">
              <a:off x="6217467" y="2262071"/>
              <a:ext cx="893806"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1" name="Left-Right Arrow 20"/>
            <p:cNvSpPr/>
            <p:nvPr/>
          </p:nvSpPr>
          <p:spPr>
            <a:xfrm rot="3906835">
              <a:off x="6915279" y="1860570"/>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2" name="Left-Right Arrow 21"/>
            <p:cNvSpPr/>
            <p:nvPr/>
          </p:nvSpPr>
          <p:spPr>
            <a:xfrm rot="17693165" flipH="1">
              <a:off x="7540481" y="1860570"/>
              <a:ext cx="555811" cy="92271"/>
            </a:xfrm>
            <a:prstGeom prst="leftRight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3" name="Left-Right Arrow 22"/>
            <p:cNvSpPr/>
            <p:nvPr/>
          </p:nvSpPr>
          <p:spPr>
            <a:xfrm rot="17693165" flipH="1">
              <a:off x="6935686" y="5121183"/>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4" name="Left-Right Arrow 23"/>
            <p:cNvSpPr/>
            <p:nvPr/>
          </p:nvSpPr>
          <p:spPr>
            <a:xfrm rot="3906835">
              <a:off x="7561733" y="5121183"/>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grpSp>
      <p:grpSp>
        <p:nvGrpSpPr>
          <p:cNvPr id="45" name="Group 44"/>
          <p:cNvGrpSpPr/>
          <p:nvPr/>
        </p:nvGrpSpPr>
        <p:grpSpPr>
          <a:xfrm>
            <a:off x="551344" y="2088814"/>
            <a:ext cx="2220456" cy="2928167"/>
            <a:chOff x="179512" y="1639953"/>
            <a:chExt cx="2894031" cy="3816424"/>
          </a:xfrm>
        </p:grpSpPr>
        <p:pic>
          <p:nvPicPr>
            <p:cNvPr id="30" name="Picture 29" descr="Screen Shot 2013-08-18 at 13.25.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90" y="2361079"/>
              <a:ext cx="705277" cy="2473895"/>
            </a:xfrm>
            <a:prstGeom prst="rect">
              <a:avLst/>
            </a:prstGeom>
          </p:spPr>
        </p:pic>
        <p:sp>
          <p:nvSpPr>
            <p:cNvPr id="31" name="Left-Right Arrow 30"/>
            <p:cNvSpPr/>
            <p:nvPr/>
          </p:nvSpPr>
          <p:spPr>
            <a:xfrm flipV="1">
              <a:off x="2148184" y="3481514"/>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Right Arrow 31"/>
            <p:cNvSpPr/>
            <p:nvPr/>
          </p:nvSpPr>
          <p:spPr>
            <a:xfrm flipV="1">
              <a:off x="179512" y="3481512"/>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Left-Right Arrow 32"/>
            <p:cNvSpPr/>
            <p:nvPr/>
          </p:nvSpPr>
          <p:spPr>
            <a:xfrm rot="21000000" flipV="1">
              <a:off x="2142093" y="2850312"/>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Left-Right Arrow 33"/>
            <p:cNvSpPr/>
            <p:nvPr/>
          </p:nvSpPr>
          <p:spPr>
            <a:xfrm rot="20700000" flipV="1">
              <a:off x="2033182" y="2324351"/>
              <a:ext cx="788254"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eft-Right Arrow 34"/>
            <p:cNvSpPr/>
            <p:nvPr/>
          </p:nvSpPr>
          <p:spPr>
            <a:xfrm rot="600000">
              <a:off x="2150728" y="4114622"/>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Right Arrow 35"/>
            <p:cNvSpPr/>
            <p:nvPr/>
          </p:nvSpPr>
          <p:spPr>
            <a:xfrm rot="900000">
              <a:off x="2030637" y="4732335"/>
              <a:ext cx="823516"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Left-Right Arrow 36"/>
            <p:cNvSpPr/>
            <p:nvPr/>
          </p:nvSpPr>
          <p:spPr>
            <a:xfrm rot="600000">
              <a:off x="185603" y="2850312"/>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Right Arrow 37"/>
            <p:cNvSpPr/>
            <p:nvPr/>
          </p:nvSpPr>
          <p:spPr>
            <a:xfrm rot="21000000" flipV="1">
              <a:off x="238489" y="4114622"/>
              <a:ext cx="922815"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Right Arrow 38"/>
            <p:cNvSpPr/>
            <p:nvPr/>
          </p:nvSpPr>
          <p:spPr>
            <a:xfrm rot="20700000" flipV="1">
              <a:off x="405220" y="4731166"/>
              <a:ext cx="814499"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eft-Right Arrow 39"/>
            <p:cNvSpPr/>
            <p:nvPr/>
          </p:nvSpPr>
          <p:spPr>
            <a:xfrm rot="900000">
              <a:off x="326522" y="2273224"/>
              <a:ext cx="893806"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Left-Right Arrow 40"/>
            <p:cNvSpPr/>
            <p:nvPr/>
          </p:nvSpPr>
          <p:spPr>
            <a:xfrm rot="3906835">
              <a:off x="1024334" y="1871723"/>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eft-Right Arrow 41"/>
            <p:cNvSpPr/>
            <p:nvPr/>
          </p:nvSpPr>
          <p:spPr>
            <a:xfrm rot="17693165" flipH="1">
              <a:off x="1649536" y="1871723"/>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Left-Right Arrow 42"/>
            <p:cNvSpPr/>
            <p:nvPr/>
          </p:nvSpPr>
          <p:spPr>
            <a:xfrm rot="17693165" flipH="1">
              <a:off x="1044741" y="5132336"/>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Left-Right Arrow 43"/>
            <p:cNvSpPr/>
            <p:nvPr/>
          </p:nvSpPr>
          <p:spPr>
            <a:xfrm rot="3906835">
              <a:off x="1670788" y="5132336"/>
              <a:ext cx="555811" cy="92271"/>
            </a:xfrm>
            <a:prstGeom prst="lef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p:cNvSpPr/>
          <p:nvPr/>
        </p:nvSpPr>
        <p:spPr>
          <a:xfrm>
            <a:off x="3923928" y="1933645"/>
            <a:ext cx="1224136" cy="686372"/>
          </a:xfrm>
          <a:prstGeom prst="rect">
            <a:avLst/>
          </a:prstGeom>
          <a:solidFill>
            <a:schemeClr val="accent3"/>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lumMod val="85000"/>
                    <a:lumOff val="15000"/>
                  </a:schemeClr>
                </a:solidFill>
                <a:latin typeface="Arial"/>
                <a:cs typeface="Arial"/>
              </a:rPr>
              <a:t>Physical Spaces</a:t>
            </a:r>
          </a:p>
        </p:txBody>
      </p:sp>
      <p:sp>
        <p:nvSpPr>
          <p:cNvPr id="49" name="Rectangle 48"/>
          <p:cNvSpPr/>
          <p:nvPr/>
        </p:nvSpPr>
        <p:spPr>
          <a:xfrm>
            <a:off x="3923928" y="3157781"/>
            <a:ext cx="1260116" cy="1006831"/>
          </a:xfrm>
          <a:prstGeom prst="rect">
            <a:avLst/>
          </a:prstGeom>
          <a:solidFill>
            <a:schemeClr val="accent3"/>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lumMod val="85000"/>
                    <a:lumOff val="15000"/>
                  </a:schemeClr>
                </a:solidFill>
                <a:latin typeface="Arial"/>
                <a:cs typeface="Arial"/>
              </a:rPr>
              <a:t>Bounded Online Spaces</a:t>
            </a:r>
          </a:p>
        </p:txBody>
      </p:sp>
      <p:sp>
        <p:nvSpPr>
          <p:cNvPr id="50" name="Cloud 49"/>
          <p:cNvSpPr/>
          <p:nvPr/>
        </p:nvSpPr>
        <p:spPr>
          <a:xfrm>
            <a:off x="3851920" y="4585764"/>
            <a:ext cx="1512168" cy="1452337"/>
          </a:xfrm>
          <a:prstGeom prst="cloud">
            <a:avLst/>
          </a:prstGeom>
          <a:solidFill>
            <a:srgbClr val="9BBB5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lumMod val="85000"/>
                    <a:lumOff val="15000"/>
                  </a:schemeClr>
                </a:solidFill>
                <a:latin typeface="Arial"/>
                <a:cs typeface="Arial"/>
              </a:rPr>
              <a:t>Open Online Spaces</a:t>
            </a:r>
          </a:p>
        </p:txBody>
      </p:sp>
      <p:sp>
        <p:nvSpPr>
          <p:cNvPr id="51" name="Isosceles Triangle 50"/>
          <p:cNvSpPr/>
          <p:nvPr/>
        </p:nvSpPr>
        <p:spPr>
          <a:xfrm>
            <a:off x="3923928" y="1573604"/>
            <a:ext cx="1224136" cy="360040"/>
          </a:xfrm>
          <a:prstGeom prst="triangl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275856" y="1573605"/>
            <a:ext cx="72008" cy="259100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5724128" y="1573605"/>
            <a:ext cx="72008" cy="259100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Curved Connector 68"/>
          <p:cNvCxnSpPr/>
          <p:nvPr/>
        </p:nvCxnSpPr>
        <p:spPr>
          <a:xfrm flipV="1">
            <a:off x="5508104" y="4885972"/>
            <a:ext cx="1440160" cy="432048"/>
          </a:xfrm>
          <a:prstGeom prst="curvedConnector3">
            <a:avLst/>
          </a:prstGeom>
          <a:ln w="34925">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flipV="1">
            <a:off x="5364088" y="5101996"/>
            <a:ext cx="2227378" cy="576064"/>
          </a:xfrm>
          <a:prstGeom prst="curvedConnector3">
            <a:avLst>
              <a:gd name="adj1" fmla="val 53420"/>
            </a:avLst>
          </a:prstGeom>
          <a:ln w="34925">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flipH="1" flipV="1">
            <a:off x="2195736" y="4885972"/>
            <a:ext cx="1440160" cy="432048"/>
          </a:xfrm>
          <a:prstGeom prst="curvedConnector3">
            <a:avLst/>
          </a:prstGeom>
          <a:ln w="34925">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flipH="1" flipV="1">
            <a:off x="1475656" y="5101996"/>
            <a:ext cx="2227378" cy="576064"/>
          </a:xfrm>
          <a:prstGeom prst="curvedConnector3">
            <a:avLst>
              <a:gd name="adj1" fmla="val 53420"/>
            </a:avLst>
          </a:prstGeom>
          <a:ln w="34925">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0" y="6447459"/>
            <a:ext cx="9144001" cy="307777"/>
          </a:xfrm>
          <a:prstGeom prst="rect">
            <a:avLst/>
          </a:prstGeom>
        </p:spPr>
        <p:txBody>
          <a:bodyPr wrap="square">
            <a:spAutoFit/>
          </a:bodyPr>
          <a:lstStyle/>
          <a:p>
            <a:pPr algn="ctr"/>
            <a:r>
              <a:rPr lang="en-IE" sz="1400" dirty="0">
                <a:solidFill>
                  <a:schemeClr val="tx1">
                    <a:lumMod val="85000"/>
                    <a:lumOff val="15000"/>
                  </a:schemeClr>
                </a:solidFill>
                <a:latin typeface="Arial" pitchFamily="34" charset="0"/>
                <a:cs typeface="Arial" pitchFamily="34" charset="0"/>
              </a:rPr>
              <a:t>Image: CC BY-SA 2.0 </a:t>
            </a:r>
            <a:r>
              <a:rPr lang="en-IE" sz="1400" dirty="0">
                <a:solidFill>
                  <a:schemeClr val="tx1">
                    <a:lumMod val="85000"/>
                    <a:lumOff val="15000"/>
                  </a:schemeClr>
                </a:solidFill>
                <a:latin typeface="Arial" pitchFamily="34" charset="0"/>
                <a:cs typeface="Arial" pitchFamily="34" charset="0"/>
                <a:hlinkClick r:id="rId4"/>
              </a:rPr>
              <a:t>Catherine Cronin</a:t>
            </a:r>
            <a:r>
              <a:rPr lang="en-IE" sz="1400" dirty="0">
                <a:solidFill>
                  <a:schemeClr val="tx1">
                    <a:lumMod val="85000"/>
                    <a:lumOff val="15000"/>
                  </a:schemeClr>
                </a:solidFill>
                <a:latin typeface="Arial" pitchFamily="34" charset="0"/>
                <a:cs typeface="Arial" pitchFamily="34" charset="0"/>
              </a:rPr>
              <a:t>, built on Networked Teacher image CC BY-NC-SA 2.0 </a:t>
            </a:r>
            <a:r>
              <a:rPr lang="en-IE" sz="1400" dirty="0">
                <a:solidFill>
                  <a:schemeClr val="tx1">
                    <a:lumMod val="85000"/>
                    <a:lumOff val="15000"/>
                  </a:schemeClr>
                </a:solidFill>
                <a:latin typeface="Arial" pitchFamily="34" charset="0"/>
                <a:cs typeface="Arial" pitchFamily="34" charset="0"/>
                <a:hlinkClick r:id="rId5"/>
              </a:rPr>
              <a:t>Alec Couros</a:t>
            </a:r>
            <a:endParaRPr lang="en-IE" sz="1400" dirty="0">
              <a:solidFill>
                <a:schemeClr val="tx1">
                  <a:lumMod val="85000"/>
                  <a:lumOff val="15000"/>
                </a:schemeClr>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a:t>Openness</a:t>
            </a:r>
          </a:p>
        </p:txBody>
      </p:sp>
    </p:spTree>
    <p:extLst>
      <p:ext uri="{BB962C8B-B14F-4D97-AF65-F5344CB8AC3E}">
        <p14:creationId xmlns:p14="http://schemas.microsoft.com/office/powerpoint/2010/main" val="96574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Openness &amp; Networked Learning</a:t>
            </a:r>
          </a:p>
        </p:txBody>
      </p:sp>
      <p:pic>
        <p:nvPicPr>
          <p:cNvPr id="4" name="Content Placeholder 3" descr="the-role-of-educational-developers-in-supporting-open-educational-practices-21-1024.jpg"/>
          <p:cNvPicPr>
            <a:picLocks noGrp="1" noChangeAspect="1"/>
          </p:cNvPicPr>
          <p:nvPr>
            <p:ph idx="1"/>
          </p:nvPr>
        </p:nvPicPr>
        <p:blipFill>
          <a:blip r:embed="rId2">
            <a:extLst>
              <a:ext uri="{28A0092B-C50C-407E-A947-70E740481C1C}">
                <a14:useLocalDpi xmlns:a14="http://schemas.microsoft.com/office/drawing/2010/main" val="0"/>
              </a:ext>
            </a:extLst>
          </a:blip>
          <a:srcRect l="-7295" r="-7295"/>
          <a:stretch>
            <a:fillRect/>
          </a:stretch>
        </p:blipFill>
        <p:spPr>
          <a:xfrm>
            <a:off x="0" y="1397001"/>
            <a:ext cx="9204240" cy="4518164"/>
          </a:xfrm>
        </p:spPr>
      </p:pic>
      <p:sp>
        <p:nvSpPr>
          <p:cNvPr id="5" name="TextBox 4"/>
          <p:cNvSpPr txBox="1"/>
          <p:nvPr/>
        </p:nvSpPr>
        <p:spPr>
          <a:xfrm>
            <a:off x="3882571" y="5915165"/>
            <a:ext cx="4753429" cy="830997"/>
          </a:xfrm>
          <a:prstGeom prst="rect">
            <a:avLst/>
          </a:prstGeom>
          <a:noFill/>
        </p:spPr>
        <p:txBody>
          <a:bodyPr wrap="square" rtlCol="0">
            <a:spAutoFit/>
          </a:bodyPr>
          <a:lstStyle/>
          <a:p>
            <a:r>
              <a:rPr lang="en-US" sz="1200" dirty="0"/>
              <a:t>Paskevicius, M &amp; </a:t>
            </a:r>
            <a:r>
              <a:rPr lang="en-US" sz="1200" dirty="0" err="1"/>
              <a:t>Forssman</a:t>
            </a:r>
            <a:r>
              <a:rPr lang="en-US" sz="1200" dirty="0"/>
              <a:t>, V. (2017). The role of educational developers in supporting open educational practices. Open Ed Global Mar 8 – 10, 2017 Cape Town South Africa licensed under a Creative Commons Attribution-</a:t>
            </a:r>
            <a:r>
              <a:rPr lang="en-US" sz="1200" dirty="0" err="1"/>
              <a:t>NonCommercial</a:t>
            </a:r>
            <a:r>
              <a:rPr lang="en-US" sz="1200" dirty="0"/>
              <a:t>-</a:t>
            </a:r>
            <a:r>
              <a:rPr lang="en-US" sz="1200" dirty="0" err="1"/>
              <a:t>ShareAlike</a:t>
            </a:r>
            <a:r>
              <a:rPr lang="en-US" sz="1200" dirty="0"/>
              <a:t> 4.0 International License. </a:t>
            </a:r>
          </a:p>
        </p:txBody>
      </p:sp>
      <p:pic>
        <p:nvPicPr>
          <p:cNvPr id="6" name="Picture 5"/>
          <p:cNvPicPr>
            <a:picLocks noChangeAspect="1"/>
          </p:cNvPicPr>
          <p:nvPr/>
        </p:nvPicPr>
        <p:blipFill>
          <a:blip r:embed="rId3"/>
          <a:stretch>
            <a:fillRect/>
          </a:stretch>
        </p:blipFill>
        <p:spPr>
          <a:xfrm>
            <a:off x="0" y="5915165"/>
            <a:ext cx="3416288" cy="427036"/>
          </a:xfrm>
          <a:prstGeom prst="rect">
            <a:avLst/>
          </a:prstGeom>
        </p:spPr>
      </p:pic>
    </p:spTree>
    <p:extLst>
      <p:ext uri="{BB962C8B-B14F-4D97-AF65-F5344CB8AC3E}">
        <p14:creationId xmlns:p14="http://schemas.microsoft.com/office/powerpoint/2010/main" val="2116945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933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Openness as a Design Principle</a:t>
            </a:r>
            <a:endParaRPr/>
          </a:p>
        </p:txBody>
      </p:sp>
      <p:sp>
        <p:nvSpPr>
          <p:cNvPr id="111" name="Google Shape;111;p21"/>
          <p:cNvSpPr txBox="1">
            <a:spLocks noGrp="1"/>
          </p:cNvSpPr>
          <p:nvPr>
            <p:ph type="body" idx="1"/>
          </p:nvPr>
        </p:nvSpPr>
        <p:spPr>
          <a:xfrm>
            <a:off x="311699" y="1536633"/>
            <a:ext cx="5046843" cy="455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sz="2200" dirty="0">
                <a:solidFill>
                  <a:schemeClr val="dk1"/>
                </a:solidFill>
                <a:latin typeface="Calibri"/>
                <a:ea typeface="Calibri"/>
                <a:cs typeface="Calibri"/>
                <a:sym typeface="Calibri"/>
              </a:rPr>
              <a:t>Goal: openness as a vehicle of educational change</a:t>
            </a:r>
          </a:p>
          <a:p>
            <a:pPr marL="0" lvl="0" indent="0" algn="l" rtl="0">
              <a:lnSpc>
                <a:spcPct val="100000"/>
              </a:lnSpc>
              <a:spcBef>
                <a:spcPts val="0"/>
              </a:spcBef>
              <a:spcAft>
                <a:spcPts val="0"/>
              </a:spcAft>
              <a:buClr>
                <a:schemeClr val="dk1"/>
              </a:buClr>
              <a:buSzPts val="1100"/>
              <a:buFont typeface="Arial"/>
              <a:buNone/>
            </a:pPr>
            <a:endParaRPr lang="en-CA"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CA" sz="2200" dirty="0">
                <a:solidFill>
                  <a:schemeClr val="dk1"/>
                </a:solidFill>
                <a:latin typeface="Calibri"/>
                <a:ea typeface="Calibri"/>
                <a:cs typeface="Calibri"/>
                <a:sym typeface="Calibri"/>
              </a:rPr>
              <a:t>Intention: to extend the mindset of openness across a graduate program – to model a model.</a:t>
            </a:r>
          </a:p>
          <a:p>
            <a:pPr marL="0" lvl="0" indent="0" algn="l" rtl="0">
              <a:lnSpc>
                <a:spcPct val="100000"/>
              </a:lnSpc>
              <a:spcBef>
                <a:spcPts val="0"/>
              </a:spcBef>
              <a:spcAft>
                <a:spcPts val="0"/>
              </a:spcAft>
              <a:buClr>
                <a:schemeClr val="dk1"/>
              </a:buClr>
              <a:buSzPts val="1100"/>
              <a:buFont typeface="Arial"/>
              <a:buNone/>
            </a:pPr>
            <a:endParaRPr lang="en-CA"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200" dirty="0">
                <a:solidFill>
                  <a:schemeClr val="dk1"/>
                </a:solidFill>
                <a:latin typeface="Calibri"/>
                <a:ea typeface="Calibri"/>
                <a:cs typeface="Calibri"/>
                <a:sym typeface="Calibri"/>
              </a:rPr>
              <a:t>Openness as a design principle provided the lens through which all design decisions (for example: program, course, activities, assignments, readings, delivery, infrastructure, and interactions) were viewed.</a:t>
            </a:r>
            <a:endParaRPr lang="en-CA"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lang="en-CA" sz="24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CA" sz="2400" dirty="0">
                <a:solidFill>
                  <a:schemeClr val="dk1"/>
                </a:solidFill>
                <a:latin typeface="Calibri"/>
                <a:ea typeface="Calibri"/>
                <a:cs typeface="Calibri"/>
                <a:sym typeface="Calibri"/>
              </a:rPr>
              <a:t> </a:t>
            </a:r>
            <a:endParaRPr sz="2400" dirty="0">
              <a:latin typeface="Calibri"/>
              <a:ea typeface="Calibri"/>
              <a:cs typeface="Calibri"/>
              <a:sym typeface="Calibri"/>
            </a:endParaRPr>
          </a:p>
        </p:txBody>
      </p:sp>
      <p:sp>
        <p:nvSpPr>
          <p:cNvPr id="112" name="Google Shape;112;p21"/>
          <p:cNvSpPr txBox="1">
            <a:spLocks noGrp="1"/>
          </p:cNvSpPr>
          <p:nvPr>
            <p:ph type="body" idx="2"/>
          </p:nvPr>
        </p:nvSpPr>
        <p:spPr>
          <a:xfrm>
            <a:off x="5358542" y="2302800"/>
            <a:ext cx="3604029" cy="4101629"/>
          </a:xfrm>
          <a:prstGeom prst="rect">
            <a:avLst/>
          </a:prstGeom>
        </p:spPr>
        <p:txBody>
          <a:bodyPr spcFirstLastPara="1" wrap="square" lIns="91425" tIns="91425" rIns="91425" bIns="91425" anchor="t" anchorCtr="0">
            <a:noAutofit/>
          </a:bodyPr>
          <a:lstStyle/>
          <a:p>
            <a:pPr marL="101600" lvl="0" indent="0" algn="l" rtl="0">
              <a:spcBef>
                <a:spcPts val="500"/>
              </a:spcBef>
              <a:spcAft>
                <a:spcPts val="0"/>
              </a:spcAft>
              <a:buClr>
                <a:schemeClr val="dk1"/>
              </a:buClr>
              <a:buSzPts val="2000"/>
              <a:buNone/>
            </a:pPr>
            <a:r>
              <a:rPr lang="en-CA" sz="2000" dirty="0">
                <a:solidFill>
                  <a:schemeClr val="dk1"/>
                </a:solidFill>
                <a:latin typeface="Calibri"/>
                <a:ea typeface="Calibri"/>
                <a:cs typeface="Calibri"/>
                <a:sym typeface="Calibri"/>
              </a:rPr>
              <a:t>Looks like:</a:t>
            </a:r>
          </a:p>
          <a:p>
            <a:pPr marL="457200" lvl="0" indent="-355600" algn="l" rtl="0">
              <a:spcBef>
                <a:spcPts val="50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OER</a:t>
            </a:r>
            <a:endParaRPr sz="2000" dirty="0">
              <a:solidFill>
                <a:schemeClr val="dk1"/>
              </a:solidFill>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Renewable assignments</a:t>
            </a:r>
            <a:endParaRPr sz="2000" dirty="0">
              <a:solidFill>
                <a:schemeClr val="dk1"/>
              </a:solidFill>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Open assessments and rubrics</a:t>
            </a:r>
            <a:endParaRPr sz="2000" dirty="0">
              <a:solidFill>
                <a:schemeClr val="dk1"/>
              </a:solidFill>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Course, instructor, student public wordpress sites</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Contracting agreements (CC BY)</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A </a:t>
            </a:r>
            <a:r>
              <a:rPr lang="en-CA" sz="2000" dirty="0">
                <a:solidFill>
                  <a:schemeClr val="dk1"/>
                </a:solidFill>
                <a:latin typeface="Calibri"/>
                <a:ea typeface="Calibri"/>
                <a:cs typeface="Calibri"/>
                <a:sym typeface="Calibri"/>
              </a:rPr>
              <a:t>Zero-Textbook-Cost (ZTC) degree</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826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CA" dirty="0"/>
              <a:t>How does it work?</a:t>
            </a:r>
          </a:p>
        </p:txBody>
      </p:sp>
    </p:spTree>
    <p:extLst>
      <p:ext uri="{BB962C8B-B14F-4D97-AF65-F5344CB8AC3E}">
        <p14:creationId xmlns:p14="http://schemas.microsoft.com/office/powerpoint/2010/main" val="128921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Course Sites (WP) &amp; Moodle</a:t>
            </a:r>
          </a:p>
        </p:txBody>
      </p:sp>
      <p:pic>
        <p:nvPicPr>
          <p:cNvPr id="6" name="Picture 5"/>
          <p:cNvPicPr>
            <a:picLocks noChangeAspect="1"/>
          </p:cNvPicPr>
          <p:nvPr/>
        </p:nvPicPr>
        <p:blipFill>
          <a:blip r:embed="rId3"/>
          <a:stretch>
            <a:fillRect/>
          </a:stretch>
        </p:blipFill>
        <p:spPr>
          <a:xfrm>
            <a:off x="5103739" y="2086429"/>
            <a:ext cx="3187547" cy="2038295"/>
          </a:xfrm>
          <a:prstGeom prst="rect">
            <a:avLst/>
          </a:prstGeom>
        </p:spPr>
      </p:pic>
      <p:pic>
        <p:nvPicPr>
          <p:cNvPr id="7" name="Picture 6"/>
          <p:cNvPicPr>
            <a:picLocks noChangeAspect="1"/>
          </p:cNvPicPr>
          <p:nvPr/>
        </p:nvPicPr>
        <p:blipFill>
          <a:blip r:embed="rId4"/>
          <a:stretch>
            <a:fillRect/>
          </a:stretch>
        </p:blipFill>
        <p:spPr>
          <a:xfrm>
            <a:off x="6356914" y="4360581"/>
            <a:ext cx="2787086" cy="2066471"/>
          </a:xfrm>
          <a:prstGeom prst="rect">
            <a:avLst/>
          </a:prstGeom>
        </p:spPr>
      </p:pic>
      <p:cxnSp>
        <p:nvCxnSpPr>
          <p:cNvPr id="14" name="Curved Connector 13"/>
          <p:cNvCxnSpPr/>
          <p:nvPr/>
        </p:nvCxnSpPr>
        <p:spPr>
          <a:xfrm flipV="1">
            <a:off x="1487715" y="2521858"/>
            <a:ext cx="3616024" cy="852713"/>
          </a:xfrm>
          <a:prstGeom prst="curvedConnector3">
            <a:avLst>
              <a:gd name="adj1" fmla="val -418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6200000" flipH="1">
            <a:off x="6954640" y="2788074"/>
            <a:ext cx="2074579" cy="1070433"/>
          </a:xfrm>
          <a:prstGeom prst="curvedConnector3">
            <a:avLst>
              <a:gd name="adj1" fmla="val -51446"/>
            </a:avLst>
          </a:prstGeom>
          <a:ln>
            <a:tailEnd type="arrow"/>
          </a:ln>
        </p:spPr>
        <p:style>
          <a:lnRef idx="2">
            <a:schemeClr val="accent1"/>
          </a:lnRef>
          <a:fillRef idx="0">
            <a:schemeClr val="accent1"/>
          </a:fillRef>
          <a:effectRef idx="1">
            <a:schemeClr val="accent1"/>
          </a:effectRef>
          <a:fontRef idx="minor">
            <a:schemeClr val="tx1"/>
          </a:fontRef>
        </p:style>
      </p:cxnSp>
      <p:pic>
        <p:nvPicPr>
          <p:cNvPr id="32" name="Content Placeholder 31"/>
          <p:cNvPicPr>
            <a:picLocks noGrp="1" noChangeAspect="1"/>
          </p:cNvPicPr>
          <p:nvPr>
            <p:ph idx="1"/>
          </p:nvPr>
        </p:nvPicPr>
        <p:blipFill>
          <a:blip r:embed="rId5"/>
          <a:srcRect t="11427" b="11427"/>
          <a:stretch>
            <a:fillRect/>
          </a:stretch>
        </p:blipFill>
        <p:spPr>
          <a:xfrm>
            <a:off x="233665" y="3374571"/>
            <a:ext cx="4570564" cy="2243592"/>
          </a:xfrm>
        </p:spPr>
      </p:pic>
      <p:sp>
        <p:nvSpPr>
          <p:cNvPr id="34" name="TextBox 33"/>
          <p:cNvSpPr txBox="1"/>
          <p:nvPr/>
        </p:nvSpPr>
        <p:spPr>
          <a:xfrm>
            <a:off x="743857" y="5672591"/>
            <a:ext cx="3356429" cy="369332"/>
          </a:xfrm>
          <a:prstGeom prst="rect">
            <a:avLst/>
          </a:prstGeom>
          <a:noFill/>
        </p:spPr>
        <p:txBody>
          <a:bodyPr wrap="square" rtlCol="0">
            <a:spAutoFit/>
          </a:bodyPr>
          <a:lstStyle/>
          <a:p>
            <a:r>
              <a:rPr lang="en-US" dirty="0"/>
              <a:t>MALAT Program Page</a:t>
            </a:r>
          </a:p>
        </p:txBody>
      </p:sp>
      <p:sp>
        <p:nvSpPr>
          <p:cNvPr id="35" name="TextBox 34"/>
          <p:cNvSpPr txBox="1"/>
          <p:nvPr/>
        </p:nvSpPr>
        <p:spPr>
          <a:xfrm>
            <a:off x="5103739" y="1717097"/>
            <a:ext cx="3356429" cy="369332"/>
          </a:xfrm>
          <a:prstGeom prst="rect">
            <a:avLst/>
          </a:prstGeom>
          <a:noFill/>
        </p:spPr>
        <p:txBody>
          <a:bodyPr wrap="square" rtlCol="0">
            <a:spAutoFit/>
          </a:bodyPr>
          <a:lstStyle/>
          <a:p>
            <a:r>
              <a:rPr lang="en-US" dirty="0"/>
              <a:t>The Link “onboarding”</a:t>
            </a:r>
          </a:p>
        </p:txBody>
      </p:sp>
      <p:sp>
        <p:nvSpPr>
          <p:cNvPr id="36" name="TextBox 35"/>
          <p:cNvSpPr txBox="1"/>
          <p:nvPr/>
        </p:nvSpPr>
        <p:spPr>
          <a:xfrm>
            <a:off x="5787571" y="6427052"/>
            <a:ext cx="3356429" cy="369332"/>
          </a:xfrm>
          <a:prstGeom prst="rect">
            <a:avLst/>
          </a:prstGeom>
          <a:noFill/>
        </p:spPr>
        <p:txBody>
          <a:bodyPr wrap="square" rtlCol="0">
            <a:spAutoFit/>
          </a:bodyPr>
          <a:lstStyle/>
          <a:p>
            <a:r>
              <a:rPr lang="en-US" dirty="0"/>
              <a:t>The Link Companion Moodle Shell</a:t>
            </a:r>
          </a:p>
        </p:txBody>
      </p:sp>
    </p:spTree>
    <p:extLst>
      <p:ext uri="{BB962C8B-B14F-4D97-AF65-F5344CB8AC3E}">
        <p14:creationId xmlns:p14="http://schemas.microsoft.com/office/powerpoint/2010/main" val="210852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a:t>
            </a:r>
            <a:r>
              <a:rPr lang="en-US" dirty="0" err="1"/>
              <a:t>WordPress</a:t>
            </a:r>
            <a:r>
              <a:rPr lang="en-US" dirty="0"/>
              <a:t> Site</a:t>
            </a:r>
          </a:p>
        </p:txBody>
      </p:sp>
      <p:pic>
        <p:nvPicPr>
          <p:cNvPr id="5" name="Content Placeholder 4"/>
          <p:cNvPicPr>
            <a:picLocks noGrp="1" noChangeAspect="1"/>
          </p:cNvPicPr>
          <p:nvPr>
            <p:ph idx="1"/>
          </p:nvPr>
        </p:nvPicPr>
        <p:blipFill>
          <a:blip r:embed="rId2"/>
          <a:srcRect t="10291" b="10291"/>
          <a:stretch>
            <a:fillRect/>
          </a:stretch>
        </p:blipFill>
        <p:spPr>
          <a:xfrm>
            <a:off x="66189" y="1995715"/>
            <a:ext cx="5728794" cy="2812142"/>
          </a:xfrm>
        </p:spPr>
      </p:pic>
      <p:pic>
        <p:nvPicPr>
          <p:cNvPr id="3" name="Picture 2"/>
          <p:cNvPicPr>
            <a:picLocks noChangeAspect="1"/>
          </p:cNvPicPr>
          <p:nvPr/>
        </p:nvPicPr>
        <p:blipFill>
          <a:blip r:embed="rId3"/>
          <a:stretch>
            <a:fillRect/>
          </a:stretch>
        </p:blipFill>
        <p:spPr>
          <a:xfrm>
            <a:off x="5395841" y="1635352"/>
            <a:ext cx="3149445" cy="1594929"/>
          </a:xfrm>
          <a:prstGeom prst="rect">
            <a:avLst/>
          </a:prstGeom>
        </p:spPr>
      </p:pic>
      <p:pic>
        <p:nvPicPr>
          <p:cNvPr id="4" name="Picture 3"/>
          <p:cNvPicPr>
            <a:picLocks noChangeAspect="1"/>
          </p:cNvPicPr>
          <p:nvPr/>
        </p:nvPicPr>
        <p:blipFill>
          <a:blip r:embed="rId4"/>
          <a:stretch>
            <a:fillRect/>
          </a:stretch>
        </p:blipFill>
        <p:spPr>
          <a:xfrm>
            <a:off x="4995364" y="4096207"/>
            <a:ext cx="2999557" cy="1423299"/>
          </a:xfrm>
          <a:prstGeom prst="rect">
            <a:avLst/>
          </a:prstGeom>
        </p:spPr>
      </p:pic>
      <p:pic>
        <p:nvPicPr>
          <p:cNvPr id="6" name="Picture 5"/>
          <p:cNvPicPr>
            <a:picLocks noChangeAspect="1"/>
          </p:cNvPicPr>
          <p:nvPr/>
        </p:nvPicPr>
        <p:blipFill>
          <a:blip r:embed="rId5"/>
          <a:stretch>
            <a:fillRect/>
          </a:stretch>
        </p:blipFill>
        <p:spPr>
          <a:xfrm>
            <a:off x="6495143" y="2939143"/>
            <a:ext cx="2884714" cy="1517050"/>
          </a:xfrm>
          <a:prstGeom prst="rect">
            <a:avLst/>
          </a:prstGeom>
        </p:spPr>
      </p:pic>
      <p:sp>
        <p:nvSpPr>
          <p:cNvPr id="7" name="TextBox 6"/>
          <p:cNvSpPr txBox="1"/>
          <p:nvPr/>
        </p:nvSpPr>
        <p:spPr>
          <a:xfrm>
            <a:off x="979715" y="5896429"/>
            <a:ext cx="7251316" cy="646331"/>
          </a:xfrm>
          <a:prstGeom prst="rect">
            <a:avLst/>
          </a:prstGeom>
          <a:noFill/>
        </p:spPr>
        <p:txBody>
          <a:bodyPr wrap="none" rtlCol="0">
            <a:spAutoFit/>
          </a:bodyPr>
          <a:lstStyle/>
          <a:p>
            <a:r>
              <a:rPr lang="en-US" dirty="0"/>
              <a:t>Creative Commons Licensing </a:t>
            </a:r>
            <a:r>
              <a:rPr lang="en-US" dirty="0">
                <a:hlinkClick r:id="rId6"/>
              </a:rPr>
              <a:t>https://creativecommons.org</a:t>
            </a:r>
            <a:endParaRPr lang="en-US" dirty="0"/>
          </a:p>
          <a:p>
            <a:r>
              <a:rPr lang="en-US" dirty="0"/>
              <a:t>Virtual Symposium Presentation on CC Licensing http://</a:t>
            </a:r>
            <a:r>
              <a:rPr lang="en-US" dirty="0" err="1"/>
              <a:t>ow.ly</a:t>
            </a:r>
            <a:r>
              <a:rPr lang="en-US" dirty="0"/>
              <a:t>/cqER30nMZxj </a:t>
            </a:r>
          </a:p>
        </p:txBody>
      </p:sp>
    </p:spTree>
    <p:extLst>
      <p:ext uri="{BB962C8B-B14F-4D97-AF65-F5344CB8AC3E}">
        <p14:creationId xmlns:p14="http://schemas.microsoft.com/office/powerpoint/2010/main" val="190749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z="4000" dirty="0">
                <a:cs typeface="Arial" pitchFamily="34" charset="0"/>
              </a:rPr>
              <a:t>Social Networks</a:t>
            </a:r>
          </a:p>
        </p:txBody>
      </p:sp>
      <p:sp>
        <p:nvSpPr>
          <p:cNvPr id="256003" name="Rectangle 3"/>
          <p:cNvSpPr>
            <a:spLocks noGrp="1" noChangeArrowheads="1"/>
          </p:cNvSpPr>
          <p:nvPr>
            <p:ph idx="1"/>
          </p:nvPr>
        </p:nvSpPr>
        <p:spPr>
          <a:xfrm>
            <a:off x="457200" y="2086429"/>
            <a:ext cx="5619230" cy="4191000"/>
          </a:xfrm>
          <a:prstGeom prst="rect">
            <a:avLst/>
          </a:prstGeom>
        </p:spPr>
        <p:txBody>
          <a:bodyPr>
            <a:normAutofit fontScale="92500" lnSpcReduction="10000"/>
          </a:bodyPr>
          <a:lstStyle/>
          <a:p>
            <a:r>
              <a:rPr lang="en-CA" sz="2800" dirty="0">
                <a:latin typeface="Arial" panose="020B0604020202020204" pitchFamily="34" charset="0"/>
                <a:cs typeface="Arial" panose="020B0604020202020204" pitchFamily="34" charset="0"/>
              </a:rPr>
              <a:t>You are asked to consent to the use of social media the first time you log into </a:t>
            </a:r>
            <a:r>
              <a:rPr lang="en-CA" sz="2800" dirty="0" err="1">
                <a:latin typeface="Arial" panose="020B0604020202020204" pitchFamily="34" charset="0"/>
                <a:cs typeface="Arial" panose="020B0604020202020204" pitchFamily="34" charset="0"/>
              </a:rPr>
              <a:t>WordPress</a:t>
            </a:r>
            <a:r>
              <a:rPr lang="en-CA" sz="2800" dirty="0">
                <a:latin typeface="Arial" panose="020B0604020202020204" pitchFamily="34" charset="0"/>
                <a:cs typeface="Arial" panose="020B0604020202020204" pitchFamily="34" charset="0"/>
              </a:rPr>
              <a:t> &amp; Moodle</a:t>
            </a:r>
          </a:p>
          <a:p>
            <a:r>
              <a:rPr lang="en-CA" sz="2800" dirty="0">
                <a:latin typeface="Arial" panose="020B0604020202020204" pitchFamily="34" charset="0"/>
                <a:cs typeface="Arial" panose="020B0604020202020204" pitchFamily="34" charset="0"/>
              </a:rPr>
              <a:t>Responses are recorded and made available for instructor reference</a:t>
            </a:r>
          </a:p>
          <a:p>
            <a:r>
              <a:rPr lang="en-CA" sz="2800" dirty="0">
                <a:latin typeface="Arial" panose="020B0604020202020204" pitchFamily="34" charset="0"/>
                <a:cs typeface="Arial" panose="020B0604020202020204" pitchFamily="34" charset="0"/>
              </a:rPr>
              <a:t>Response applies to all courses for the duration of your program </a:t>
            </a:r>
          </a:p>
          <a:p>
            <a:r>
              <a:rPr lang="en-CA" sz="2800" dirty="0">
                <a:latin typeface="Arial" panose="020B0604020202020204" pitchFamily="34" charset="0"/>
                <a:cs typeface="Arial" panose="020B0604020202020204" pitchFamily="34" charset="0"/>
              </a:rPr>
              <a:t>You may change your response by editing your profile</a:t>
            </a:r>
          </a:p>
        </p:txBody>
      </p:sp>
      <p:sp>
        <p:nvSpPr>
          <p:cNvPr id="6" name="Rectangle 6"/>
          <p:cNvSpPr>
            <a:spLocks noChangeArrowheads="1"/>
          </p:cNvSpPr>
          <p:nvPr/>
        </p:nvSpPr>
        <p:spPr bwMode="auto">
          <a:xfrm flipH="1">
            <a:off x="6181071" y="6534150"/>
            <a:ext cx="18065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CA" sz="500" dirty="0">
                <a:solidFill>
                  <a:srgbClr val="000000"/>
                </a:solidFill>
              </a:rPr>
              <a:t>© Dahlquist-Axe Design Ltd</a:t>
            </a:r>
            <a:endParaRPr lang="en-US" sz="500" dirty="0">
              <a:solidFill>
                <a:srgbClr val="000000"/>
              </a:solidFill>
            </a:endParaRPr>
          </a:p>
        </p:txBody>
      </p:sp>
      <p:pic>
        <p:nvPicPr>
          <p:cNvPr id="7" name="Picture 6" descr="Twitter_logo_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784" y="1740696"/>
            <a:ext cx="1556486" cy="1265414"/>
          </a:xfrm>
          <a:prstGeom prst="rect">
            <a:avLst/>
          </a:prstGeom>
        </p:spPr>
      </p:pic>
      <p:sp>
        <p:nvSpPr>
          <p:cNvPr id="8" name="TextBox 7"/>
          <p:cNvSpPr txBox="1"/>
          <p:nvPr/>
        </p:nvSpPr>
        <p:spPr>
          <a:xfrm>
            <a:off x="6181070" y="3103953"/>
            <a:ext cx="2505729" cy="646331"/>
          </a:xfrm>
          <a:prstGeom prst="rect">
            <a:avLst/>
          </a:prstGeom>
          <a:noFill/>
        </p:spPr>
        <p:txBody>
          <a:bodyPr wrap="square" rtlCol="0">
            <a:spAutoFit/>
          </a:bodyPr>
          <a:lstStyle/>
          <a:p>
            <a:r>
              <a:rPr lang="en-US" dirty="0">
                <a:hlinkClick r:id="rId4"/>
              </a:rPr>
              <a:t>#RRUMALAT</a:t>
            </a:r>
            <a:endParaRPr lang="en-US" dirty="0"/>
          </a:p>
          <a:p>
            <a:r>
              <a:rPr lang="en-US" dirty="0"/>
              <a:t>@</a:t>
            </a:r>
            <a:r>
              <a:rPr lang="en-US" dirty="0" err="1"/>
              <a:t>RRUEduStudies</a:t>
            </a:r>
            <a:endParaRPr lang="en-US" dirty="0"/>
          </a:p>
        </p:txBody>
      </p:sp>
      <p:sp>
        <p:nvSpPr>
          <p:cNvPr id="9" name="TextBox 8"/>
          <p:cNvSpPr txBox="1"/>
          <p:nvPr/>
        </p:nvSpPr>
        <p:spPr>
          <a:xfrm>
            <a:off x="4863377" y="5731135"/>
            <a:ext cx="4023157" cy="369332"/>
          </a:xfrm>
          <a:prstGeom prst="rect">
            <a:avLst/>
          </a:prstGeom>
          <a:noFill/>
        </p:spPr>
        <p:txBody>
          <a:bodyPr wrap="none" rtlCol="0">
            <a:spAutoFit/>
          </a:bodyPr>
          <a:lstStyle/>
          <a:p>
            <a:r>
              <a:rPr lang="en-US" dirty="0">
                <a:hlinkClick r:id="rId5"/>
              </a:rPr>
              <a:t>School of Education and Technology RRU</a:t>
            </a:r>
            <a:endParaRPr lang="en-US" dirty="0"/>
          </a:p>
        </p:txBody>
      </p:sp>
      <p:pic>
        <p:nvPicPr>
          <p:cNvPr id="10" name="Picture 9" descr="YouTube-logo-full_colo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430" y="3750284"/>
            <a:ext cx="3067569" cy="1908798"/>
          </a:xfrm>
          <a:prstGeom prst="rect">
            <a:avLst/>
          </a:prstGeom>
        </p:spPr>
      </p:pic>
    </p:spTree>
    <p:extLst>
      <p:ext uri="{BB962C8B-B14F-4D97-AF65-F5344CB8AC3E}">
        <p14:creationId xmlns:p14="http://schemas.microsoft.com/office/powerpoint/2010/main" val="2133035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 of Use &amp; Netiquette</a:t>
            </a:r>
          </a:p>
        </p:txBody>
      </p:sp>
      <p:sp>
        <p:nvSpPr>
          <p:cNvPr id="3" name="Content Placeholder 2"/>
          <p:cNvSpPr>
            <a:spLocks noGrp="1"/>
          </p:cNvSpPr>
          <p:nvPr>
            <p:ph idx="1"/>
          </p:nvPr>
        </p:nvSpPr>
        <p:spPr>
          <a:xfrm>
            <a:off x="457200" y="2086429"/>
            <a:ext cx="4441371" cy="4039734"/>
          </a:xfrm>
        </p:spPr>
        <p:txBody>
          <a:bodyPr/>
          <a:lstStyle/>
          <a:p>
            <a:r>
              <a:rPr lang="en-US" dirty="0"/>
              <a:t>RRU </a:t>
            </a:r>
            <a:r>
              <a:rPr lang="en-US" dirty="0">
                <a:hlinkClick r:id="rId3"/>
              </a:rPr>
              <a:t>Terms of Use</a:t>
            </a:r>
            <a:endParaRPr lang="en-US" dirty="0"/>
          </a:p>
          <a:p>
            <a:r>
              <a:rPr lang="en-US" dirty="0"/>
              <a:t>Creative Commons </a:t>
            </a:r>
            <a:r>
              <a:rPr lang="en-US" dirty="0">
                <a:hlinkClick r:id="rId4"/>
              </a:rPr>
              <a:t>Licensing</a:t>
            </a:r>
            <a:endParaRPr lang="en-US" dirty="0"/>
          </a:p>
          <a:p>
            <a:pPr marL="0" indent="0">
              <a:buNone/>
            </a:pPr>
            <a:endParaRPr lang="en-US" dirty="0"/>
          </a:p>
          <a:p>
            <a:r>
              <a:rPr lang="en-US" dirty="0"/>
              <a:t>Netiquette – be your most awesome self!</a:t>
            </a:r>
          </a:p>
        </p:txBody>
      </p:sp>
      <p:pic>
        <p:nvPicPr>
          <p:cNvPr id="5" name="Picture 4"/>
          <p:cNvPicPr>
            <a:picLocks noChangeAspect="1"/>
          </p:cNvPicPr>
          <p:nvPr/>
        </p:nvPicPr>
        <p:blipFill>
          <a:blip r:embed="rId5"/>
          <a:stretch>
            <a:fillRect/>
          </a:stretch>
        </p:blipFill>
        <p:spPr>
          <a:xfrm>
            <a:off x="486928" y="3860800"/>
            <a:ext cx="4180112" cy="522514"/>
          </a:xfrm>
          <a:prstGeom prst="rect">
            <a:avLst/>
          </a:prstGeom>
        </p:spPr>
      </p:pic>
      <p:pic>
        <p:nvPicPr>
          <p:cNvPr id="6" name="Picture 5">
            <a:hlinkClick r:id="rId6"/>
          </p:cNvPr>
          <p:cNvPicPr>
            <a:picLocks noChangeAspect="1"/>
          </p:cNvPicPr>
          <p:nvPr/>
        </p:nvPicPr>
        <p:blipFill>
          <a:blip r:embed="rId7"/>
          <a:stretch>
            <a:fillRect/>
          </a:stretch>
        </p:blipFill>
        <p:spPr>
          <a:xfrm>
            <a:off x="0" y="5375989"/>
            <a:ext cx="1870949" cy="1358900"/>
          </a:xfrm>
          <a:prstGeom prst="rect">
            <a:avLst/>
          </a:prstGeom>
        </p:spPr>
      </p:pic>
      <p:pic>
        <p:nvPicPr>
          <p:cNvPr id="7" name="Picture 6">
            <a:hlinkClick r:id="rId8"/>
          </p:cNvPr>
          <p:cNvPicPr>
            <a:picLocks noChangeAspect="1"/>
          </p:cNvPicPr>
          <p:nvPr/>
        </p:nvPicPr>
        <p:blipFill>
          <a:blip r:embed="rId9"/>
          <a:stretch>
            <a:fillRect/>
          </a:stretch>
        </p:blipFill>
        <p:spPr>
          <a:xfrm>
            <a:off x="6163127" y="1172330"/>
            <a:ext cx="2980873" cy="1786772"/>
          </a:xfrm>
          <a:prstGeom prst="rect">
            <a:avLst/>
          </a:prstGeom>
        </p:spPr>
      </p:pic>
      <p:pic>
        <p:nvPicPr>
          <p:cNvPr id="8" name="Picture 7">
            <a:hlinkClick r:id="rId10"/>
          </p:cNvPr>
          <p:cNvPicPr>
            <a:picLocks noChangeAspect="1"/>
          </p:cNvPicPr>
          <p:nvPr/>
        </p:nvPicPr>
        <p:blipFill>
          <a:blip r:embed="rId11"/>
          <a:stretch>
            <a:fillRect/>
          </a:stretch>
        </p:blipFill>
        <p:spPr>
          <a:xfrm>
            <a:off x="4898571" y="3369402"/>
            <a:ext cx="4248664" cy="3010919"/>
          </a:xfrm>
          <a:prstGeom prst="rect">
            <a:avLst/>
          </a:prstGeom>
        </p:spPr>
      </p:pic>
      <p:sp>
        <p:nvSpPr>
          <p:cNvPr id="9" name="TextBox 8"/>
          <p:cNvSpPr txBox="1"/>
          <p:nvPr/>
        </p:nvSpPr>
        <p:spPr>
          <a:xfrm>
            <a:off x="5428222" y="2959101"/>
            <a:ext cx="3719013" cy="246221"/>
          </a:xfrm>
          <a:prstGeom prst="rect">
            <a:avLst/>
          </a:prstGeom>
          <a:noFill/>
        </p:spPr>
        <p:txBody>
          <a:bodyPr wrap="square" rtlCol="0">
            <a:spAutoFit/>
          </a:bodyPr>
          <a:lstStyle/>
          <a:p>
            <a:r>
              <a:rPr lang="en-US" sz="1000" dirty="0"/>
              <a:t>http://</a:t>
            </a:r>
            <a:r>
              <a:rPr lang="en-US" sz="1000" dirty="0" err="1"/>
              <a:t>libguides.royalroads.ca</a:t>
            </a:r>
            <a:r>
              <a:rPr lang="en-US" sz="1000" dirty="0"/>
              <a:t>/copyright/</a:t>
            </a:r>
            <a:r>
              <a:rPr lang="en-US" sz="1000" dirty="0" err="1"/>
              <a:t>FAQ_Basics</a:t>
            </a:r>
            <a:endParaRPr lang="en-US" sz="1000" dirty="0"/>
          </a:p>
        </p:txBody>
      </p:sp>
      <p:sp>
        <p:nvSpPr>
          <p:cNvPr id="10" name="TextBox 9"/>
          <p:cNvSpPr txBox="1"/>
          <p:nvPr/>
        </p:nvSpPr>
        <p:spPr>
          <a:xfrm>
            <a:off x="1870949" y="5926108"/>
            <a:ext cx="2963712" cy="400110"/>
          </a:xfrm>
          <a:prstGeom prst="rect">
            <a:avLst/>
          </a:prstGeom>
          <a:noFill/>
        </p:spPr>
        <p:txBody>
          <a:bodyPr wrap="square" rtlCol="0">
            <a:spAutoFit/>
          </a:bodyPr>
          <a:lstStyle/>
          <a:p>
            <a:r>
              <a:rPr lang="en-US" sz="1000" dirty="0"/>
              <a:t>https://</a:t>
            </a:r>
            <a:r>
              <a:rPr lang="en-US" sz="1000" dirty="0" err="1"/>
              <a:t>twitter.com</a:t>
            </a:r>
            <a:r>
              <a:rPr lang="en-US" sz="1000" dirty="0"/>
              <a:t>/</a:t>
            </a:r>
            <a:r>
              <a:rPr lang="en-US" sz="1000" dirty="0" err="1"/>
              <a:t>hootsuite</a:t>
            </a:r>
            <a:r>
              <a:rPr lang="en-US" sz="1000" dirty="0"/>
              <a:t>/status/836822099696185345</a:t>
            </a:r>
          </a:p>
        </p:txBody>
      </p:sp>
      <p:sp>
        <p:nvSpPr>
          <p:cNvPr id="12" name="Rectangle 11"/>
          <p:cNvSpPr/>
          <p:nvPr/>
        </p:nvSpPr>
        <p:spPr>
          <a:xfrm>
            <a:off x="5241049" y="6488668"/>
            <a:ext cx="3465286" cy="246221"/>
          </a:xfrm>
          <a:prstGeom prst="rect">
            <a:avLst/>
          </a:prstGeom>
        </p:spPr>
        <p:txBody>
          <a:bodyPr wrap="square">
            <a:spAutoFit/>
          </a:bodyPr>
          <a:lstStyle/>
          <a:p>
            <a:r>
              <a:rPr lang="en-US" sz="1000" dirty="0"/>
              <a:t>https://</a:t>
            </a:r>
            <a:r>
              <a:rPr lang="en-US" sz="1000" dirty="0" err="1"/>
              <a:t>twitter.com</a:t>
            </a:r>
            <a:r>
              <a:rPr lang="en-US" sz="1000" dirty="0"/>
              <a:t>/</a:t>
            </a:r>
            <a:r>
              <a:rPr lang="en-US" sz="1000" dirty="0" err="1"/>
              <a:t>uoitmed</a:t>
            </a:r>
            <a:r>
              <a:rPr lang="en-US" sz="1000" dirty="0"/>
              <a:t>/status/834993581937000448</a:t>
            </a:r>
          </a:p>
        </p:txBody>
      </p:sp>
    </p:spTree>
    <p:extLst>
      <p:ext uri="{BB962C8B-B14F-4D97-AF65-F5344CB8AC3E}">
        <p14:creationId xmlns:p14="http://schemas.microsoft.com/office/powerpoint/2010/main" val="185466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CA" dirty="0"/>
              <a:t>Assessment types</a:t>
            </a:r>
          </a:p>
        </p:txBody>
      </p:sp>
    </p:spTree>
    <p:extLst>
      <p:ext uri="{BB962C8B-B14F-4D97-AF65-F5344CB8AC3E}">
        <p14:creationId xmlns:p14="http://schemas.microsoft.com/office/powerpoint/2010/main" val="382220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352"/>
            <a:ext cx="7453086" cy="1350962"/>
          </a:xfrm>
        </p:spPr>
        <p:txBody>
          <a:bodyPr/>
          <a:lstStyle/>
          <a:p>
            <a:r>
              <a:rPr lang="en-US" dirty="0"/>
              <a:t>MALAT/DipLAT Assessment Types</a:t>
            </a:r>
          </a:p>
        </p:txBody>
      </p:sp>
      <p:sp>
        <p:nvSpPr>
          <p:cNvPr id="3" name="Content Placeholder 2"/>
          <p:cNvSpPr>
            <a:spLocks noGrp="1"/>
          </p:cNvSpPr>
          <p:nvPr>
            <p:ph idx="1"/>
          </p:nvPr>
        </p:nvSpPr>
        <p:spPr/>
        <p:txBody>
          <a:bodyPr/>
          <a:lstStyle/>
          <a:p>
            <a:r>
              <a:rPr lang="en-US" dirty="0"/>
              <a:t>Contribution Rubric</a:t>
            </a:r>
          </a:p>
          <a:p>
            <a:r>
              <a:rPr lang="en-US" dirty="0"/>
              <a:t>Team Assignments </a:t>
            </a:r>
            <a:r>
              <a:rPr lang="en-US" sz="2400" dirty="0"/>
              <a:t>(up to 25% of total course mark)</a:t>
            </a:r>
          </a:p>
          <a:p>
            <a:r>
              <a:rPr lang="en-US" dirty="0"/>
              <a:t>Individual Assignments</a:t>
            </a:r>
          </a:p>
          <a:p>
            <a:r>
              <a:rPr lang="en-US" dirty="0"/>
              <a:t>Self-Assessment</a:t>
            </a:r>
          </a:p>
          <a:p>
            <a:r>
              <a:rPr lang="en-US" dirty="0"/>
              <a:t>Peer Assessment</a:t>
            </a:r>
          </a:p>
          <a:p>
            <a:r>
              <a:rPr lang="en-US" dirty="0"/>
              <a:t>Ongoing blog posts</a:t>
            </a:r>
          </a:p>
        </p:txBody>
      </p:sp>
    </p:spTree>
    <p:extLst>
      <p:ext uri="{BB962C8B-B14F-4D97-AF65-F5344CB8AC3E}">
        <p14:creationId xmlns:p14="http://schemas.microsoft.com/office/powerpoint/2010/main" val="3790857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&amp; Peer Assessment</a:t>
            </a:r>
          </a:p>
        </p:txBody>
      </p:sp>
      <p:sp>
        <p:nvSpPr>
          <p:cNvPr id="3" name="Content Placeholder 2"/>
          <p:cNvSpPr>
            <a:spLocks noGrp="1"/>
          </p:cNvSpPr>
          <p:nvPr>
            <p:ph idx="1"/>
          </p:nvPr>
        </p:nvSpPr>
        <p:spPr/>
        <p:txBody>
          <a:bodyPr/>
          <a:lstStyle/>
          <a:p>
            <a:r>
              <a:rPr lang="en-US" dirty="0"/>
              <a:t>Asking Good Questions</a:t>
            </a:r>
          </a:p>
          <a:p>
            <a:r>
              <a:rPr lang="en-US" dirty="0"/>
              <a:t>Being a Critical Friend</a:t>
            </a:r>
          </a:p>
          <a:p>
            <a:r>
              <a:rPr lang="en-US" dirty="0"/>
              <a:t>Team Coach</a:t>
            </a:r>
          </a:p>
        </p:txBody>
      </p:sp>
      <p:pic>
        <p:nvPicPr>
          <p:cNvPr id="4" name="Picture 3"/>
          <p:cNvPicPr>
            <a:picLocks noChangeAspect="1"/>
          </p:cNvPicPr>
          <p:nvPr/>
        </p:nvPicPr>
        <p:blipFill>
          <a:blip r:embed="rId2"/>
          <a:stretch>
            <a:fillRect/>
          </a:stretch>
        </p:blipFill>
        <p:spPr>
          <a:xfrm>
            <a:off x="7158767" y="1251857"/>
            <a:ext cx="1818317" cy="5206999"/>
          </a:xfrm>
          <a:prstGeom prst="rect">
            <a:avLst/>
          </a:prstGeom>
        </p:spPr>
      </p:pic>
      <p:sp>
        <p:nvSpPr>
          <p:cNvPr id="5" name="Rectangle 4"/>
          <p:cNvSpPr/>
          <p:nvPr/>
        </p:nvSpPr>
        <p:spPr>
          <a:xfrm>
            <a:off x="5976999" y="6403238"/>
            <a:ext cx="3167001" cy="400110"/>
          </a:xfrm>
          <a:prstGeom prst="rect">
            <a:avLst/>
          </a:prstGeom>
        </p:spPr>
        <p:txBody>
          <a:bodyPr wrap="square">
            <a:spAutoFit/>
          </a:bodyPr>
          <a:lstStyle/>
          <a:p>
            <a:r>
              <a:rPr lang="en-US" sz="1000" dirty="0"/>
              <a:t>http://</a:t>
            </a:r>
            <a:r>
              <a:rPr lang="en-US" sz="1000" dirty="0" err="1"/>
              <a:t>www.mytrainingbc.ca</a:t>
            </a:r>
            <a:r>
              <a:rPr lang="en-US" sz="1000" dirty="0"/>
              <a:t>/maker/downloads/</a:t>
            </a:r>
            <a:r>
              <a:rPr lang="en-US" sz="1000" dirty="0" err="1"/>
              <a:t>Taking_Making_into_Classrooms.pdf</a:t>
            </a:r>
            <a:endParaRPr lang="en-US" sz="1000" dirty="0"/>
          </a:p>
        </p:txBody>
      </p:sp>
      <p:pic>
        <p:nvPicPr>
          <p:cNvPr id="6" name="Picture 5">
            <a:hlinkClick r:id="rId3"/>
          </p:cNvPr>
          <p:cNvPicPr>
            <a:picLocks noChangeAspect="1"/>
          </p:cNvPicPr>
          <p:nvPr/>
        </p:nvPicPr>
        <p:blipFill>
          <a:blip r:embed="rId4"/>
          <a:stretch>
            <a:fillRect/>
          </a:stretch>
        </p:blipFill>
        <p:spPr>
          <a:xfrm>
            <a:off x="874486" y="3955012"/>
            <a:ext cx="3668486" cy="2738513"/>
          </a:xfrm>
          <a:prstGeom prst="rect">
            <a:avLst/>
          </a:prstGeom>
        </p:spPr>
      </p:pic>
    </p:spTree>
    <p:extLst>
      <p:ext uri="{BB962C8B-B14F-4D97-AF65-F5344CB8AC3E}">
        <p14:creationId xmlns:p14="http://schemas.microsoft.com/office/powerpoint/2010/main" val="369943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9378777"/>
              </p:ext>
            </p:extLst>
          </p:nvPr>
        </p:nvGraphicFramePr>
        <p:xfrm>
          <a:off x="685800" y="1239520"/>
          <a:ext cx="7620835" cy="5516880"/>
        </p:xfrm>
        <a:graphic>
          <a:graphicData uri="http://schemas.openxmlformats.org/drawingml/2006/table">
            <a:tbl>
              <a:tblPr>
                <a:tableStyleId>{BDBED569-4797-4DF1-A0F4-6AAB3CD982D8}</a:tableStyleId>
              </a:tblPr>
              <a:tblGrid>
                <a:gridCol w="1155123">
                  <a:extLst>
                    <a:ext uri="{9D8B030D-6E8A-4147-A177-3AD203B41FA5}">
                      <a16:colId xmlns:a16="http://schemas.microsoft.com/office/drawing/2014/main" val="20000"/>
                    </a:ext>
                  </a:extLst>
                </a:gridCol>
                <a:gridCol w="1391356">
                  <a:extLst>
                    <a:ext uri="{9D8B030D-6E8A-4147-A177-3AD203B41FA5}">
                      <a16:colId xmlns:a16="http://schemas.microsoft.com/office/drawing/2014/main" val="20001"/>
                    </a:ext>
                  </a:extLst>
                </a:gridCol>
                <a:gridCol w="5074356">
                  <a:extLst>
                    <a:ext uri="{9D8B030D-6E8A-4147-A177-3AD203B41FA5}">
                      <a16:colId xmlns:a16="http://schemas.microsoft.com/office/drawing/2014/main" val="20002"/>
                    </a:ext>
                  </a:extLst>
                </a:gridCol>
              </a:tblGrid>
              <a:tr h="763913">
                <a:tc>
                  <a:txBody>
                    <a:bodyPr/>
                    <a:lstStyle/>
                    <a:p>
                      <a:pPr algn="ctr"/>
                      <a:r>
                        <a:rPr lang="en-CA" sz="2400" dirty="0"/>
                        <a:t>Letter Grade</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Grade Point</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SET</a:t>
                      </a:r>
                      <a:r>
                        <a:rPr lang="en-CA" sz="2400" baseline="0" dirty="0"/>
                        <a:t> </a:t>
                      </a:r>
                      <a:r>
                        <a:rPr lang="en-CA" sz="2400" dirty="0"/>
                        <a:t>Specific Description</a:t>
                      </a:r>
                      <a:endParaRPr lang="en-CA" sz="24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565862">
                <a:tc>
                  <a:txBody>
                    <a:bodyPr/>
                    <a:lstStyle/>
                    <a:p>
                      <a:pPr algn="ctr"/>
                      <a:r>
                        <a:rPr lang="en-CA" sz="2400" dirty="0"/>
                        <a:t>A+</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4.33</a:t>
                      </a:r>
                      <a:endParaRPr lang="en-CA" sz="2400" b="0" dirty="0">
                        <a:solidFill>
                          <a:schemeClr val="tx1"/>
                        </a:solidFill>
                        <a:latin typeface="Arial" pitchFamily="34" charset="0"/>
                        <a:cs typeface="Arial" pitchFamily="34" charset="0"/>
                      </a:endParaRPr>
                    </a:p>
                  </a:txBody>
                  <a:tcPr anchor="ctr"/>
                </a:tc>
                <a:tc>
                  <a:txBody>
                    <a:bodyPr/>
                    <a:lstStyle/>
                    <a:p>
                      <a:r>
                        <a:rPr lang="en-US" sz="1700" kern="1200" dirty="0">
                          <a:effectLst/>
                        </a:rPr>
                        <a:t>Learner consistently </a:t>
                      </a:r>
                      <a:r>
                        <a:rPr lang="en-US" sz="1700" kern="1200" dirty="0">
                          <a:solidFill>
                            <a:schemeClr val="tx2">
                              <a:lumMod val="50000"/>
                            </a:schemeClr>
                          </a:solidFill>
                          <a:effectLst/>
                        </a:rPr>
                        <a:t>exceeds all assessment criteria </a:t>
                      </a:r>
                      <a:r>
                        <a:rPr lang="en-US" sz="1700" kern="1200" dirty="0">
                          <a:effectLst/>
                        </a:rPr>
                        <a:t>specified for the competency and learning outcomes</a:t>
                      </a:r>
                      <a:endParaRPr lang="en-CA" sz="1700" b="0" dirty="0">
                        <a:solidFill>
                          <a:schemeClr val="tx1"/>
                        </a:solidFill>
                        <a:latin typeface="+mn-lt"/>
                        <a:cs typeface="Arial" pitchFamily="34" charset="0"/>
                      </a:endParaRPr>
                    </a:p>
                  </a:txBody>
                  <a:tcPr anchor="ctr"/>
                </a:tc>
                <a:extLst>
                  <a:ext uri="{0D108BD9-81ED-4DB2-BD59-A6C34878D82A}">
                    <a16:rowId xmlns:a16="http://schemas.microsoft.com/office/drawing/2014/main" val="10001"/>
                  </a:ext>
                </a:extLst>
              </a:tr>
              <a:tr h="806353">
                <a:tc>
                  <a:txBody>
                    <a:bodyPr/>
                    <a:lstStyle/>
                    <a:p>
                      <a:pPr algn="ctr"/>
                      <a:r>
                        <a:rPr lang="en-CA" sz="2400" dirty="0"/>
                        <a:t>A </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4.0</a:t>
                      </a:r>
                      <a:endParaRPr lang="en-CA" sz="2400" b="0" dirty="0">
                        <a:solidFill>
                          <a:schemeClr val="tx1"/>
                        </a:solidFill>
                        <a:latin typeface="Arial" pitchFamily="34" charset="0"/>
                        <a:cs typeface="Arial" pitchFamily="34" charset="0"/>
                      </a:endParaRPr>
                    </a:p>
                  </a:txBody>
                  <a:tcPr anchor="ctr"/>
                </a:tc>
                <a:tc>
                  <a:txBody>
                    <a:bodyPr/>
                    <a:lstStyle/>
                    <a:p>
                      <a:r>
                        <a:rPr lang="en-US" sz="1700" kern="1200" dirty="0">
                          <a:effectLst/>
                        </a:rPr>
                        <a:t>Learner consistently </a:t>
                      </a:r>
                      <a:r>
                        <a:rPr lang="en-US" sz="1700" kern="1200" dirty="0">
                          <a:solidFill>
                            <a:srgbClr val="181B22"/>
                          </a:solidFill>
                          <a:effectLst/>
                        </a:rPr>
                        <a:t>meets all assessment criteria with 2 or 3 major instances of exceeding </a:t>
                      </a:r>
                      <a:r>
                        <a:rPr lang="en-US" sz="1700" kern="1200" dirty="0">
                          <a:effectLst/>
                        </a:rPr>
                        <a:t>assessment criteria specified for the competency and learning outcomes</a:t>
                      </a:r>
                      <a:endParaRPr lang="en-CA" sz="17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2"/>
                  </a:ext>
                </a:extLst>
              </a:tr>
              <a:tr h="806353">
                <a:tc>
                  <a:txBody>
                    <a:bodyPr/>
                    <a:lstStyle/>
                    <a:p>
                      <a:pPr algn="ctr"/>
                      <a:r>
                        <a:rPr lang="en-CA" sz="2400"/>
                        <a:t>A-</a:t>
                      </a:r>
                      <a:endParaRPr lang="en-CA" sz="2400" b="0">
                        <a:solidFill>
                          <a:schemeClr val="tx1"/>
                        </a:solidFill>
                        <a:latin typeface="Arial" pitchFamily="34" charset="0"/>
                        <a:cs typeface="Arial" pitchFamily="34" charset="0"/>
                      </a:endParaRPr>
                    </a:p>
                  </a:txBody>
                  <a:tcPr anchor="ctr"/>
                </a:tc>
                <a:tc>
                  <a:txBody>
                    <a:bodyPr/>
                    <a:lstStyle/>
                    <a:p>
                      <a:pPr algn="ctr"/>
                      <a:r>
                        <a:rPr lang="en-CA" sz="2400" dirty="0"/>
                        <a:t>3.67</a:t>
                      </a:r>
                      <a:endParaRPr lang="en-CA" sz="2400" b="0" dirty="0">
                        <a:solidFill>
                          <a:schemeClr val="tx1"/>
                        </a:solidFill>
                        <a:latin typeface="Arial" pitchFamily="34" charset="0"/>
                        <a:cs typeface="Arial"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kern="1200" dirty="0">
                          <a:effectLst/>
                        </a:rPr>
                        <a:t>Learner consistently </a:t>
                      </a:r>
                      <a:r>
                        <a:rPr lang="en-US" sz="1700" kern="1200" dirty="0">
                          <a:solidFill>
                            <a:srgbClr val="181B22"/>
                          </a:solidFill>
                          <a:effectLst/>
                        </a:rPr>
                        <a:t>meets all assessment criteria with 2 or 3 minor instances of exceeding </a:t>
                      </a:r>
                      <a:r>
                        <a:rPr lang="en-US" sz="1700" kern="1200" dirty="0">
                          <a:effectLst/>
                        </a:rPr>
                        <a:t>assessment  criteria specified for the competency and learning outcomes</a:t>
                      </a:r>
                      <a:endParaRPr lang="en-CA" sz="1700" b="0" dirty="0">
                        <a:solidFill>
                          <a:schemeClr val="tx1"/>
                        </a:solidFill>
                        <a:latin typeface="+mn-lt"/>
                        <a:cs typeface="Arial" pitchFamily="34" charset="0"/>
                      </a:endParaRPr>
                    </a:p>
                  </a:txBody>
                  <a:tcPr anchor="ctr"/>
                </a:tc>
                <a:extLst>
                  <a:ext uri="{0D108BD9-81ED-4DB2-BD59-A6C34878D82A}">
                    <a16:rowId xmlns:a16="http://schemas.microsoft.com/office/drawing/2014/main" val="10003"/>
                  </a:ext>
                </a:extLst>
              </a:tr>
              <a:tr h="565862">
                <a:tc>
                  <a:txBody>
                    <a:bodyPr/>
                    <a:lstStyle/>
                    <a:p>
                      <a:pPr algn="ctr"/>
                      <a:r>
                        <a:rPr lang="en-CA" sz="2400"/>
                        <a:t> B+</a:t>
                      </a:r>
                      <a:endParaRPr lang="en-CA" sz="2400" b="0">
                        <a:solidFill>
                          <a:schemeClr val="tx1"/>
                        </a:solidFill>
                        <a:latin typeface="Arial" pitchFamily="34" charset="0"/>
                        <a:cs typeface="Arial" pitchFamily="34" charset="0"/>
                      </a:endParaRPr>
                    </a:p>
                  </a:txBody>
                  <a:tcPr anchor="ctr"/>
                </a:tc>
                <a:tc>
                  <a:txBody>
                    <a:bodyPr/>
                    <a:lstStyle/>
                    <a:p>
                      <a:pPr algn="ctr"/>
                      <a:r>
                        <a:rPr lang="en-CA" sz="2400" dirty="0"/>
                        <a:t>3.33</a:t>
                      </a:r>
                      <a:endParaRPr lang="en-CA" sz="2400" b="0" dirty="0">
                        <a:solidFill>
                          <a:schemeClr val="tx1"/>
                        </a:solidFill>
                        <a:latin typeface="Arial" pitchFamily="34" charset="0"/>
                        <a:cs typeface="Arial" pitchFamily="34" charset="0"/>
                      </a:endParaRPr>
                    </a:p>
                  </a:txBody>
                  <a:tcPr anchor="ctr"/>
                </a:tc>
                <a:tc>
                  <a:txBody>
                    <a:bodyPr/>
                    <a:lstStyle/>
                    <a:p>
                      <a:pPr algn="l"/>
                      <a:r>
                        <a:rPr lang="en-US" sz="1700" kern="1200" dirty="0">
                          <a:effectLst/>
                        </a:rPr>
                        <a:t>Learner consistently </a:t>
                      </a:r>
                      <a:r>
                        <a:rPr lang="en-US" sz="1700" kern="1200" dirty="0">
                          <a:solidFill>
                            <a:srgbClr val="181B22"/>
                          </a:solidFill>
                          <a:effectLst/>
                        </a:rPr>
                        <a:t>meets all assessment criteria </a:t>
                      </a:r>
                      <a:r>
                        <a:rPr lang="en-US" sz="1700" kern="1200" dirty="0">
                          <a:effectLst/>
                        </a:rPr>
                        <a:t>specified for the competency and learning outcomes</a:t>
                      </a:r>
                      <a:endParaRPr lang="en-CA" sz="1700" b="0" dirty="0">
                        <a:solidFill>
                          <a:schemeClr val="tx1"/>
                        </a:solidFill>
                        <a:latin typeface="+mn-lt"/>
                        <a:cs typeface="Arial" pitchFamily="34" charset="0"/>
                      </a:endParaRPr>
                    </a:p>
                  </a:txBody>
                  <a:tcPr anchor="ctr"/>
                </a:tc>
                <a:extLst>
                  <a:ext uri="{0D108BD9-81ED-4DB2-BD59-A6C34878D82A}">
                    <a16:rowId xmlns:a16="http://schemas.microsoft.com/office/drawing/2014/main" val="10004"/>
                  </a:ext>
                </a:extLst>
              </a:tr>
              <a:tr h="806353">
                <a:tc>
                  <a:txBody>
                    <a:bodyPr/>
                    <a:lstStyle/>
                    <a:p>
                      <a:pPr algn="ctr"/>
                      <a:r>
                        <a:rPr lang="en-CA" sz="2400" dirty="0"/>
                        <a:t>B</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3.0</a:t>
                      </a:r>
                      <a:endParaRPr lang="en-CA" sz="2400" b="0" dirty="0">
                        <a:solidFill>
                          <a:schemeClr val="tx1"/>
                        </a:solidFill>
                        <a:latin typeface="Arial" pitchFamily="34" charset="0"/>
                        <a:cs typeface="Arial" pitchFamily="34" charset="0"/>
                      </a:endParaRPr>
                    </a:p>
                  </a:txBody>
                  <a:tcPr anchor="ctr"/>
                </a:tc>
                <a:tc>
                  <a:txBody>
                    <a:bodyPr/>
                    <a:lstStyle/>
                    <a:p>
                      <a:pPr algn="l"/>
                      <a:r>
                        <a:rPr lang="en-CA" sz="1700" dirty="0"/>
                        <a:t>Learner consistently </a:t>
                      </a:r>
                      <a:r>
                        <a:rPr lang="en-CA" sz="1700" dirty="0">
                          <a:solidFill>
                            <a:srgbClr val="181B22"/>
                          </a:solidFill>
                        </a:rPr>
                        <a:t>meets all assessment criteria </a:t>
                      </a:r>
                      <a:r>
                        <a:rPr lang="en-CA" sz="1700" dirty="0"/>
                        <a:t>specified for the competency and learning</a:t>
                      </a:r>
                      <a:r>
                        <a:rPr lang="en-CA" sz="1700" baseline="0" dirty="0"/>
                        <a:t> outcomes with </a:t>
                      </a:r>
                      <a:r>
                        <a:rPr lang="en-CA" sz="1700" baseline="0" dirty="0">
                          <a:solidFill>
                            <a:srgbClr val="181B22"/>
                          </a:solidFill>
                        </a:rPr>
                        <a:t>2 or 3 minor instances of not doing so</a:t>
                      </a:r>
                      <a:endParaRPr lang="en-CA" sz="1700" b="0" dirty="0">
                        <a:solidFill>
                          <a:srgbClr val="181B22"/>
                        </a:solidFill>
                        <a:latin typeface="+mn-lt"/>
                        <a:cs typeface="Arial" pitchFamily="34" charset="0"/>
                      </a:endParaRPr>
                    </a:p>
                  </a:txBody>
                  <a:tcPr anchor="ctr"/>
                </a:tc>
                <a:extLst>
                  <a:ext uri="{0D108BD9-81ED-4DB2-BD59-A6C34878D82A}">
                    <a16:rowId xmlns:a16="http://schemas.microsoft.com/office/drawing/2014/main" val="10005"/>
                  </a:ext>
                </a:extLst>
              </a:tr>
              <a:tr h="806353">
                <a:tc>
                  <a:txBody>
                    <a:bodyPr/>
                    <a:lstStyle/>
                    <a:p>
                      <a:pPr algn="ctr"/>
                      <a:r>
                        <a:rPr lang="en-CA" sz="2400"/>
                        <a:t>B-</a:t>
                      </a:r>
                      <a:endParaRPr lang="en-CA" sz="2400" b="0">
                        <a:solidFill>
                          <a:schemeClr val="tx1"/>
                        </a:solidFill>
                        <a:latin typeface="Arial" pitchFamily="34" charset="0"/>
                        <a:cs typeface="Arial" pitchFamily="34" charset="0"/>
                      </a:endParaRPr>
                    </a:p>
                  </a:txBody>
                  <a:tcPr anchor="ctr"/>
                </a:tc>
                <a:tc>
                  <a:txBody>
                    <a:bodyPr/>
                    <a:lstStyle/>
                    <a:p>
                      <a:pPr algn="ctr"/>
                      <a:r>
                        <a:rPr lang="en-CA" sz="2400" dirty="0"/>
                        <a:t>2.67</a:t>
                      </a:r>
                      <a:endParaRPr lang="en-CA" sz="2400" b="0" dirty="0">
                        <a:solidFill>
                          <a:schemeClr val="tx1"/>
                        </a:solidFill>
                        <a:latin typeface="Arial" pitchFamily="34" charset="0"/>
                        <a:cs typeface="Arial" pitchFamily="34" charset="0"/>
                      </a:endParaRPr>
                    </a:p>
                  </a:txBody>
                  <a:tcPr anchor="ctr"/>
                </a:tc>
                <a:tc>
                  <a:txBody>
                    <a:bodyPr/>
                    <a:lstStyle/>
                    <a:p>
                      <a:r>
                        <a:rPr lang="en-US" sz="1700" kern="1200" dirty="0">
                          <a:effectLst/>
                        </a:rPr>
                        <a:t>Learner </a:t>
                      </a:r>
                      <a:r>
                        <a:rPr lang="en-US" sz="1700" kern="1200" dirty="0">
                          <a:solidFill>
                            <a:srgbClr val="181B22"/>
                          </a:solidFill>
                          <a:effectLst/>
                        </a:rPr>
                        <a:t>meets all assessment criteria </a:t>
                      </a:r>
                      <a:r>
                        <a:rPr lang="en-US" sz="1700" kern="1200" dirty="0">
                          <a:effectLst/>
                        </a:rPr>
                        <a:t>specified for the competency and learning outcomes with </a:t>
                      </a:r>
                      <a:r>
                        <a:rPr lang="en-US" sz="1700" kern="1200" dirty="0">
                          <a:solidFill>
                            <a:srgbClr val="181B22"/>
                          </a:solidFill>
                          <a:effectLst/>
                        </a:rPr>
                        <a:t>more than 3 minor instances of not doing so</a:t>
                      </a:r>
                      <a:endParaRPr lang="en-CA" sz="1700" b="0" dirty="0">
                        <a:solidFill>
                          <a:srgbClr val="181B22"/>
                        </a:solidFill>
                        <a:latin typeface="+mn-lt"/>
                        <a:cs typeface="Arial" pitchFamily="34" charset="0"/>
                      </a:endParaRPr>
                    </a:p>
                  </a:txBody>
                  <a:tcPr anchor="ctr"/>
                </a:tc>
                <a:extLst>
                  <a:ext uri="{0D108BD9-81ED-4DB2-BD59-A6C34878D82A}">
                    <a16:rowId xmlns:a16="http://schemas.microsoft.com/office/drawing/2014/main" val="10006"/>
                  </a:ext>
                </a:extLst>
              </a:tr>
            </a:tbl>
          </a:graphicData>
        </a:graphic>
      </p:graphicFrame>
      <p:sp>
        <p:nvSpPr>
          <p:cNvPr id="3" name="Rectangle 2"/>
          <p:cNvSpPr>
            <a:spLocks noGrp="1" noChangeArrowheads="1"/>
          </p:cNvSpPr>
          <p:nvPr>
            <p:ph type="title"/>
          </p:nvPr>
        </p:nvSpPr>
        <p:spPr/>
        <p:txBody>
          <a:bodyPr/>
          <a:lstStyle/>
          <a:p>
            <a:pPr eaLnBrk="1" hangingPunct="1"/>
            <a:r>
              <a:rPr lang="en-US" sz="4000" dirty="0"/>
              <a:t>RRU Graduate Grading Scale</a:t>
            </a:r>
          </a:p>
        </p:txBody>
      </p:sp>
      <p:sp>
        <p:nvSpPr>
          <p:cNvPr id="4" name="Right Arrow 3"/>
          <p:cNvSpPr/>
          <p:nvPr/>
        </p:nvSpPr>
        <p:spPr>
          <a:xfrm>
            <a:off x="-32004" y="447057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Session Overview</a:t>
            </a:r>
          </a:p>
        </p:txBody>
      </p:sp>
      <p:sp>
        <p:nvSpPr>
          <p:cNvPr id="2" name="Text Placeholder 1"/>
          <p:cNvSpPr>
            <a:spLocks noGrp="1"/>
          </p:cNvSpPr>
          <p:nvPr>
            <p:ph idx="1"/>
          </p:nvPr>
        </p:nvSpPr>
        <p:spPr/>
        <p:txBody>
          <a:bodyPr>
            <a:normAutofit lnSpcReduction="10000"/>
          </a:bodyPr>
          <a:lstStyle/>
          <a:p>
            <a:r>
              <a:rPr lang="en-CA" sz="2400" dirty="0">
                <a:solidFill>
                  <a:schemeClr val="tx1"/>
                </a:solidFill>
              </a:rPr>
              <a:t>Welcome and Introductions</a:t>
            </a:r>
          </a:p>
          <a:p>
            <a:r>
              <a:rPr lang="en-CA" sz="2400" dirty="0">
                <a:solidFill>
                  <a:schemeClr val="tx1"/>
                </a:solidFill>
              </a:rPr>
              <a:t>MALAT/DipLAT Program Overview</a:t>
            </a:r>
          </a:p>
          <a:p>
            <a:pPr marL="1028700" lvl="1"/>
            <a:r>
              <a:rPr lang="en-CA" sz="2000" dirty="0"/>
              <a:t>RRU Learning Model </a:t>
            </a:r>
          </a:p>
          <a:p>
            <a:pPr marL="1028700" lvl="1"/>
            <a:r>
              <a:rPr lang="en-CA" sz="2000" dirty="0"/>
              <a:t>Program Goal and Learning Outcomes</a:t>
            </a:r>
          </a:p>
          <a:p>
            <a:pPr marL="1028700" lvl="1"/>
            <a:r>
              <a:rPr lang="en-CA" sz="2000" dirty="0"/>
              <a:t>Cross Cutting Themes</a:t>
            </a:r>
          </a:p>
          <a:p>
            <a:pPr marL="1028700" lvl="1"/>
            <a:r>
              <a:rPr lang="en-CA" sz="2000" dirty="0"/>
              <a:t>Assessment</a:t>
            </a:r>
          </a:p>
          <a:p>
            <a:pPr marL="1028700" lvl="1"/>
            <a:r>
              <a:rPr lang="en-CA" sz="2000" dirty="0"/>
              <a:t>Rights &amp; Responsibilities</a:t>
            </a:r>
          </a:p>
          <a:p>
            <a:r>
              <a:rPr lang="en-CA" sz="2400" dirty="0">
                <a:solidFill>
                  <a:schemeClr val="tx1"/>
                </a:solidFill>
              </a:rPr>
              <a:t>Cohort Representative discussion </a:t>
            </a:r>
          </a:p>
          <a:p>
            <a:r>
              <a:rPr lang="en-CA" sz="2400" dirty="0"/>
              <a:t>Next Steps – The Link</a:t>
            </a:r>
            <a:endParaRPr lang="en-CA" sz="2400" dirty="0">
              <a:solidFill>
                <a:schemeClr val="tx1"/>
              </a:solidFill>
            </a:endParaRPr>
          </a:p>
          <a:p>
            <a:r>
              <a:rPr lang="en-CA" sz="2400" dirty="0"/>
              <a:t>Questions</a:t>
            </a:r>
            <a:endParaRPr lang="en-CA" dirty="0"/>
          </a:p>
          <a:p>
            <a:endParaRPr lang="en-CA" dirty="0"/>
          </a:p>
          <a:p>
            <a:endParaRPr lang="en-CA" dirty="0"/>
          </a:p>
        </p:txBody>
      </p:sp>
      <p:sp>
        <p:nvSpPr>
          <p:cNvPr id="3" name="Text Placeholder 2"/>
          <p:cNvSpPr>
            <a:spLocks noGrp="1"/>
          </p:cNvSpPr>
          <p:nvPr>
            <p:ph type="body" sz="quarter" idx="4294967295"/>
          </p:nvPr>
        </p:nvSpPr>
        <p:spPr>
          <a:xfrm>
            <a:off x="0" y="520700"/>
            <a:ext cx="6002338" cy="1125538"/>
          </a:xfrm>
          <a:prstGeom prst="rect">
            <a:avLst/>
          </a:prstGeom>
        </p:spPr>
        <p:txBody>
          <a:bodyPr/>
          <a:lstStyle/>
          <a:p>
            <a:pPr marL="0" indent="0">
              <a:buNone/>
            </a:pPr>
            <a:endParaRPr lang="en-CA" dirty="0">
              <a:solidFill>
                <a:schemeClr val="tx1"/>
              </a:solidFill>
            </a:endParaRPr>
          </a:p>
          <a:p>
            <a:endParaRPr lang="en-US" dirty="0"/>
          </a:p>
        </p:txBody>
      </p:sp>
      <p:pic>
        <p:nvPicPr>
          <p:cNvPr id="6" name="Picture 5"/>
          <p:cNvPicPr>
            <a:picLocks noChangeAspect="1"/>
          </p:cNvPicPr>
          <p:nvPr/>
        </p:nvPicPr>
        <p:blipFill>
          <a:blip r:embed="rId2"/>
          <a:stretch>
            <a:fillRect/>
          </a:stretch>
        </p:blipFill>
        <p:spPr>
          <a:xfrm>
            <a:off x="5338391" y="3824590"/>
            <a:ext cx="2796486" cy="1661810"/>
          </a:xfrm>
          <a:prstGeom prst="rect">
            <a:avLst/>
          </a:prstGeom>
        </p:spPr>
      </p:pic>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505" y="2103272"/>
            <a:ext cx="2592779" cy="1721318"/>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4198450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67142643"/>
              </p:ext>
            </p:extLst>
          </p:nvPr>
        </p:nvGraphicFramePr>
        <p:xfrm>
          <a:off x="762000" y="2057400"/>
          <a:ext cx="7620835" cy="2865120"/>
        </p:xfrm>
        <a:graphic>
          <a:graphicData uri="http://schemas.openxmlformats.org/drawingml/2006/table">
            <a:tbl>
              <a:tblPr>
                <a:tableStyleId>{BDBED569-4797-4DF1-A0F4-6AAB3CD982D8}</a:tableStyleId>
              </a:tblPr>
              <a:tblGrid>
                <a:gridCol w="1155123">
                  <a:extLst>
                    <a:ext uri="{9D8B030D-6E8A-4147-A177-3AD203B41FA5}">
                      <a16:colId xmlns:a16="http://schemas.microsoft.com/office/drawing/2014/main" val="20000"/>
                    </a:ext>
                  </a:extLst>
                </a:gridCol>
                <a:gridCol w="1391356">
                  <a:extLst>
                    <a:ext uri="{9D8B030D-6E8A-4147-A177-3AD203B41FA5}">
                      <a16:colId xmlns:a16="http://schemas.microsoft.com/office/drawing/2014/main" val="20001"/>
                    </a:ext>
                  </a:extLst>
                </a:gridCol>
                <a:gridCol w="5074356">
                  <a:extLst>
                    <a:ext uri="{9D8B030D-6E8A-4147-A177-3AD203B41FA5}">
                      <a16:colId xmlns:a16="http://schemas.microsoft.com/office/drawing/2014/main" val="20002"/>
                    </a:ext>
                  </a:extLst>
                </a:gridCol>
              </a:tblGrid>
              <a:tr h="0">
                <a:tc>
                  <a:txBody>
                    <a:bodyPr/>
                    <a:lstStyle/>
                    <a:p>
                      <a:pPr algn="ctr"/>
                      <a:r>
                        <a:rPr lang="en-CA" sz="2400" dirty="0"/>
                        <a:t>Letter Grade</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Grade Point</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SET Specific Description</a:t>
                      </a:r>
                      <a:endParaRPr lang="en-CA" sz="24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0">
                <a:tc>
                  <a:txBody>
                    <a:bodyPr/>
                    <a:lstStyle/>
                    <a:p>
                      <a:pPr algn="ctr"/>
                      <a:r>
                        <a:rPr lang="en-CA" sz="2400" dirty="0"/>
                        <a:t>F</a:t>
                      </a:r>
                      <a:endParaRPr lang="en-CA" sz="2400" b="0" dirty="0">
                        <a:solidFill>
                          <a:schemeClr val="tx1"/>
                        </a:solidFill>
                        <a:latin typeface="Arial" pitchFamily="34" charset="0"/>
                        <a:cs typeface="Arial" pitchFamily="34" charset="0"/>
                      </a:endParaRPr>
                    </a:p>
                  </a:txBody>
                  <a:tcPr anchor="ctr"/>
                </a:tc>
                <a:tc>
                  <a:txBody>
                    <a:bodyPr/>
                    <a:lstStyle/>
                    <a:p>
                      <a:pPr algn="ctr"/>
                      <a:r>
                        <a:rPr lang="en-CA" sz="2400" dirty="0"/>
                        <a:t>0.0</a:t>
                      </a:r>
                      <a:endParaRPr lang="en-CA" sz="2400" b="0" dirty="0">
                        <a:solidFill>
                          <a:schemeClr val="tx1"/>
                        </a:solidFill>
                        <a:latin typeface="Arial" pitchFamily="34" charset="0"/>
                        <a:cs typeface="Arial" pitchFamily="34" charset="0"/>
                      </a:endParaRPr>
                    </a:p>
                  </a:txBody>
                  <a:tcPr anchor="ctr"/>
                </a:tc>
                <a:tc>
                  <a:txBody>
                    <a:bodyPr/>
                    <a:lstStyle/>
                    <a:p>
                      <a:r>
                        <a:rPr lang="en-US" sz="1600" kern="1200" dirty="0">
                          <a:effectLst/>
                        </a:rPr>
                        <a:t>Learner  </a:t>
                      </a:r>
                      <a:r>
                        <a:rPr lang="en-US" sz="1600" kern="1200" dirty="0">
                          <a:solidFill>
                            <a:srgbClr val="181B22"/>
                          </a:solidFill>
                          <a:effectLst/>
                        </a:rPr>
                        <a:t>meets some but not all assessment criteria </a:t>
                      </a:r>
                      <a:r>
                        <a:rPr lang="en-US" sz="1600" kern="1200" dirty="0">
                          <a:effectLst/>
                        </a:rPr>
                        <a:t>specified for the competency and learning outcomes with </a:t>
                      </a:r>
                      <a:r>
                        <a:rPr lang="en-US" sz="1600" kern="1200" dirty="0">
                          <a:solidFill>
                            <a:srgbClr val="181B22"/>
                          </a:solidFill>
                          <a:effectLst/>
                        </a:rPr>
                        <a:t>2 or 3 major instances of not doing so; </a:t>
                      </a:r>
                    </a:p>
                    <a:p>
                      <a:r>
                        <a:rPr lang="en-US" sz="1600" kern="1200" dirty="0">
                          <a:solidFill>
                            <a:srgbClr val="181B22"/>
                          </a:solidFill>
                          <a:effectLst/>
                        </a:rPr>
                        <a:t>OR</a:t>
                      </a:r>
                      <a:endParaRPr lang="en-CA" sz="1600" kern="1200" dirty="0">
                        <a:solidFill>
                          <a:srgbClr val="181B22"/>
                        </a:solidFill>
                        <a:effectLst/>
                      </a:endParaRPr>
                    </a:p>
                    <a:p>
                      <a:r>
                        <a:rPr lang="en-US" sz="1600" kern="1200" dirty="0">
                          <a:effectLst/>
                        </a:rPr>
                        <a:t>Learner </a:t>
                      </a:r>
                      <a:r>
                        <a:rPr lang="en-US" sz="1600" kern="1200" dirty="0">
                          <a:solidFill>
                            <a:srgbClr val="181B22"/>
                          </a:solidFill>
                          <a:effectLst/>
                        </a:rPr>
                        <a:t>has not provided sufficient and/or sufficiently timely evidence </a:t>
                      </a:r>
                      <a:r>
                        <a:rPr lang="en-US" sz="1600" kern="1200" dirty="0">
                          <a:effectLst/>
                        </a:rPr>
                        <a:t>to enable a determination as to whether all assessment criteria specified for the competency and learning outcomes have been met</a:t>
                      </a:r>
                      <a:endParaRPr lang="en-CA" sz="24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1"/>
                  </a:ext>
                </a:extLst>
              </a:tr>
            </a:tbl>
          </a:graphicData>
        </a:graphic>
      </p:graphicFrame>
      <p:sp>
        <p:nvSpPr>
          <p:cNvPr id="5" name="Rectangle 2"/>
          <p:cNvSpPr>
            <a:spLocks noGrp="1" noChangeArrowheads="1"/>
          </p:cNvSpPr>
          <p:nvPr>
            <p:ph type="title"/>
          </p:nvPr>
        </p:nvSpPr>
        <p:spPr>
          <a:xfrm>
            <a:off x="457200" y="457200"/>
            <a:ext cx="8229600" cy="1143000"/>
          </a:xfrm>
        </p:spPr>
        <p:txBody>
          <a:bodyPr/>
          <a:lstStyle/>
          <a:p>
            <a:pPr eaLnBrk="1" hangingPunct="1"/>
            <a:r>
              <a:rPr lang="en-US" sz="4000" dirty="0"/>
              <a:t>RRU Graduate Grading Scale</a:t>
            </a:r>
          </a:p>
        </p:txBody>
      </p:sp>
    </p:spTree>
    <p:extLst>
      <p:ext uri="{BB962C8B-B14F-4D97-AF65-F5344CB8AC3E}">
        <p14:creationId xmlns:p14="http://schemas.microsoft.com/office/powerpoint/2010/main" val="172085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905000"/>
            <a:ext cx="5061857" cy="4644571"/>
          </a:xfrm>
        </p:spPr>
        <p:txBody>
          <a:bodyPr>
            <a:normAutofit/>
          </a:bodyPr>
          <a:lstStyle/>
          <a:p>
            <a:r>
              <a:rPr lang="en-CA" sz="2800" dirty="0">
                <a:latin typeface="Arial" pitchFamily="34" charset="0"/>
                <a:cs typeface="Arial" pitchFamily="34" charset="0"/>
              </a:rPr>
              <a:t>It is your responsibility to be familiar with academic regulations:</a:t>
            </a:r>
          </a:p>
          <a:p>
            <a:pPr lvl="1"/>
            <a:r>
              <a:rPr lang="en-CA" sz="1800" dirty="0">
                <a:latin typeface="Arial" pitchFamily="34" charset="0"/>
                <a:cs typeface="Arial" pitchFamily="34" charset="0"/>
                <a:hlinkClick r:id="rId3"/>
              </a:rPr>
              <a:t>https://student.myrru.royalroads.ca/academic-regulations</a:t>
            </a:r>
            <a:r>
              <a:rPr lang="en-CA" sz="1800" dirty="0">
                <a:latin typeface="Arial" pitchFamily="34" charset="0"/>
                <a:cs typeface="Arial" pitchFamily="34" charset="0"/>
              </a:rPr>
              <a:t> </a:t>
            </a:r>
          </a:p>
          <a:p>
            <a:pPr lvl="1"/>
            <a:r>
              <a:rPr lang="en-CA" sz="1800" dirty="0">
                <a:latin typeface="Arial" pitchFamily="34" charset="0"/>
                <a:cs typeface="Arial" pitchFamily="34" charset="0"/>
                <a:hlinkClick r:id="rId4"/>
              </a:rPr>
              <a:t>http://research.royalroads.ca/sites/research.royalroads.ca/files/RRU_AcademicIntegrity_PolicyandProcedures_rev_15sep10.pdf</a:t>
            </a:r>
            <a:r>
              <a:rPr lang="en-CA" sz="1800" dirty="0">
                <a:latin typeface="Arial" pitchFamily="34" charset="0"/>
                <a:cs typeface="Arial" pitchFamily="34" charset="0"/>
              </a:rPr>
              <a:t> </a:t>
            </a:r>
          </a:p>
          <a:p>
            <a:pPr lvl="1"/>
            <a:endParaRPr lang="en-CA" sz="2400" dirty="0">
              <a:latin typeface="Arial" pitchFamily="34" charset="0"/>
              <a:cs typeface="Arial" pitchFamily="34" charset="0"/>
            </a:endParaRPr>
          </a:p>
        </p:txBody>
      </p:sp>
      <p:sp>
        <p:nvSpPr>
          <p:cNvPr id="6" name="Rectangle 1026"/>
          <p:cNvSpPr>
            <a:spLocks noGrp="1" noChangeArrowheads="1"/>
          </p:cNvSpPr>
          <p:nvPr>
            <p:ph type="title"/>
          </p:nvPr>
        </p:nvSpPr>
        <p:spPr>
          <a:xfrm>
            <a:off x="457200" y="540326"/>
            <a:ext cx="8229600" cy="1066800"/>
          </a:xfrm>
        </p:spPr>
        <p:txBody>
          <a:bodyPr>
            <a:normAutofit fontScale="90000"/>
          </a:bodyPr>
          <a:lstStyle/>
          <a:p>
            <a:r>
              <a:rPr lang="en-US" b="1" dirty="0">
                <a:latin typeface="Arial" panose="020B0604020202020204" pitchFamily="34" charset="0"/>
                <a:cs typeface="Arial" panose="020B0604020202020204" pitchFamily="34" charset="0"/>
              </a:rPr>
              <a:t>Student Rights and Responsibilities</a:t>
            </a:r>
          </a:p>
        </p:txBody>
      </p:sp>
      <p:pic>
        <p:nvPicPr>
          <p:cNvPr id="2" name="Picture 1"/>
          <p:cNvPicPr>
            <a:picLocks noChangeAspect="1"/>
          </p:cNvPicPr>
          <p:nvPr/>
        </p:nvPicPr>
        <p:blipFill>
          <a:blip r:embed="rId5"/>
          <a:stretch>
            <a:fillRect/>
          </a:stretch>
        </p:blipFill>
        <p:spPr>
          <a:xfrm>
            <a:off x="5152572" y="3347358"/>
            <a:ext cx="4730095" cy="2549071"/>
          </a:xfrm>
          <a:prstGeom prst="rect">
            <a:avLst/>
          </a:prstGeom>
        </p:spPr>
      </p:pic>
      <p:sp>
        <p:nvSpPr>
          <p:cNvPr id="4" name="TextBox 3"/>
          <p:cNvSpPr txBox="1"/>
          <p:nvPr/>
        </p:nvSpPr>
        <p:spPr>
          <a:xfrm>
            <a:off x="63927" y="6364905"/>
            <a:ext cx="8622873" cy="369332"/>
          </a:xfrm>
          <a:prstGeom prst="rect">
            <a:avLst/>
          </a:prstGeom>
          <a:noFill/>
        </p:spPr>
        <p:txBody>
          <a:bodyPr wrap="none" rtlCol="0">
            <a:spAutoFit/>
          </a:bodyPr>
          <a:lstStyle/>
          <a:p>
            <a:r>
              <a:rPr lang="en-US" dirty="0"/>
              <a:t>https://</a:t>
            </a:r>
            <a:r>
              <a:rPr lang="en-US" dirty="0" err="1"/>
              <a:t>malat-coursesite.royalroads.ca</a:t>
            </a:r>
            <a:r>
              <a:rPr lang="en-US" dirty="0"/>
              <a:t>/</a:t>
            </a:r>
            <a:r>
              <a:rPr lang="en-US" dirty="0" err="1"/>
              <a:t>malat</a:t>
            </a:r>
            <a:r>
              <a:rPr lang="en-US" dirty="0"/>
              <a:t>/readings-and-resources/policies-guidelines/</a:t>
            </a:r>
          </a:p>
        </p:txBody>
      </p:sp>
    </p:spTree>
    <p:extLst>
      <p:ext uri="{BB962C8B-B14F-4D97-AF65-F5344CB8AC3E}">
        <p14:creationId xmlns:p14="http://schemas.microsoft.com/office/powerpoint/2010/main" val="2528167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t>Next Steps</a:t>
            </a:r>
          </a:p>
          <a:p>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184223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254000"/>
            <a:ext cx="5029200" cy="6350000"/>
          </a:xfrm>
          <a:prstGeom prst="rect">
            <a:avLst/>
          </a:prstGeom>
        </p:spPr>
      </p:pic>
      <p:sp>
        <p:nvSpPr>
          <p:cNvPr id="3" name="TextBox 2"/>
          <p:cNvSpPr txBox="1"/>
          <p:nvPr/>
        </p:nvSpPr>
        <p:spPr>
          <a:xfrm>
            <a:off x="381000" y="6386286"/>
            <a:ext cx="8526868" cy="369332"/>
          </a:xfrm>
          <a:prstGeom prst="rect">
            <a:avLst/>
          </a:prstGeom>
          <a:noFill/>
        </p:spPr>
        <p:txBody>
          <a:bodyPr wrap="none" rtlCol="0">
            <a:spAutoFit/>
          </a:bodyPr>
          <a:lstStyle/>
          <a:p>
            <a:r>
              <a:rPr lang="en-US" dirty="0"/>
              <a:t>"</a:t>
            </a:r>
            <a:r>
              <a:rPr lang="en-US" dirty="0" err="1"/>
              <a:t>Ebening</a:t>
            </a:r>
            <a:r>
              <a:rPr lang="en-US" dirty="0"/>
              <a:t> Standard (</a:t>
            </a:r>
            <a:r>
              <a:rPr lang="en-US" dirty="0" err="1"/>
              <a:t>Foto</a:t>
            </a:r>
            <a:r>
              <a:rPr lang="en-US" dirty="0"/>
              <a:t>: BBC)" by </a:t>
            </a:r>
            <a:r>
              <a:rPr lang="en-US" dirty="0" err="1"/>
              <a:t>clasesdeperiodismo</a:t>
            </a:r>
            <a:r>
              <a:rPr lang="en-US" dirty="0"/>
              <a:t> is licensed under CC BY-NC-SA 2.0 </a:t>
            </a:r>
          </a:p>
        </p:txBody>
      </p:sp>
    </p:spTree>
    <p:extLst>
      <p:ext uri="{BB962C8B-B14F-4D97-AF65-F5344CB8AC3E}">
        <p14:creationId xmlns:p14="http://schemas.microsoft.com/office/powerpoint/2010/main" val="1769182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“Onboarding” – The Link</a:t>
            </a:r>
          </a:p>
        </p:txBody>
      </p:sp>
      <p:pic>
        <p:nvPicPr>
          <p:cNvPr id="6" name="Picture 5">
            <a:hlinkClick r:id="rId3"/>
          </p:cNvPr>
          <p:cNvPicPr>
            <a:picLocks noChangeAspect="1"/>
          </p:cNvPicPr>
          <p:nvPr/>
        </p:nvPicPr>
        <p:blipFill>
          <a:blip r:embed="rId4"/>
          <a:stretch>
            <a:fillRect/>
          </a:stretch>
        </p:blipFill>
        <p:spPr>
          <a:xfrm>
            <a:off x="3086097" y="4711132"/>
            <a:ext cx="2812250" cy="2146868"/>
          </a:xfrm>
          <a:prstGeom prst="rect">
            <a:avLst/>
          </a:prstGeom>
        </p:spPr>
      </p:pic>
      <p:pic>
        <p:nvPicPr>
          <p:cNvPr id="7" name="Picture 6">
            <a:hlinkClick r:id="rId5"/>
          </p:cNvPr>
          <p:cNvPicPr>
            <a:picLocks noChangeAspect="1"/>
          </p:cNvPicPr>
          <p:nvPr/>
        </p:nvPicPr>
        <p:blipFill>
          <a:blip r:embed="rId6"/>
          <a:stretch>
            <a:fillRect/>
          </a:stretch>
        </p:blipFill>
        <p:spPr>
          <a:xfrm>
            <a:off x="5898347" y="2506775"/>
            <a:ext cx="3245653" cy="2204357"/>
          </a:xfrm>
          <a:prstGeom prst="rect">
            <a:avLst/>
          </a:prstGeom>
        </p:spPr>
      </p:pic>
      <p:pic>
        <p:nvPicPr>
          <p:cNvPr id="16" name="Picture 15"/>
          <p:cNvPicPr>
            <a:picLocks noChangeAspect="1"/>
          </p:cNvPicPr>
          <p:nvPr/>
        </p:nvPicPr>
        <p:blipFill>
          <a:blip r:embed="rId7"/>
          <a:stretch>
            <a:fillRect/>
          </a:stretch>
        </p:blipFill>
        <p:spPr>
          <a:xfrm>
            <a:off x="725714" y="1793761"/>
            <a:ext cx="4463143" cy="2550368"/>
          </a:xfrm>
          <a:prstGeom prst="rect">
            <a:avLst/>
          </a:prstGeom>
        </p:spPr>
      </p:pic>
      <p:cxnSp>
        <p:nvCxnSpPr>
          <p:cNvPr id="18" name="Curved Connector 17"/>
          <p:cNvCxnSpPr/>
          <p:nvPr/>
        </p:nvCxnSpPr>
        <p:spPr>
          <a:xfrm rot="16200000" flipH="1">
            <a:off x="1442357" y="3075214"/>
            <a:ext cx="2884715" cy="725714"/>
          </a:xfrm>
          <a:prstGeom prst="curvedConnector3">
            <a:avLst>
              <a:gd name="adj1" fmla="val 11792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a:off x="3410858" y="2198346"/>
            <a:ext cx="3048001" cy="596334"/>
          </a:xfrm>
          <a:prstGeom prst="curvedConnector3">
            <a:avLst>
              <a:gd name="adj1" fmla="val 11488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9978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Ways to Connect with Each Other</a:t>
            </a:r>
          </a:p>
        </p:txBody>
      </p:sp>
      <p:sp>
        <p:nvSpPr>
          <p:cNvPr id="3" name="Content Placeholder 2"/>
          <p:cNvSpPr>
            <a:spLocks noGrp="1"/>
          </p:cNvSpPr>
          <p:nvPr>
            <p:ph idx="1"/>
          </p:nvPr>
        </p:nvSpPr>
        <p:spPr>
          <a:xfrm>
            <a:off x="457200" y="2086429"/>
            <a:ext cx="8229600" cy="4445000"/>
          </a:xfrm>
        </p:spPr>
        <p:txBody>
          <a:bodyPr/>
          <a:lstStyle/>
          <a:p>
            <a:r>
              <a:rPr lang="en-US" sz="2400" dirty="0"/>
              <a:t>Make an effort to stay connected: to your fellow MALAT/DipLAT learners; to your program; to your growing network ;)</a:t>
            </a:r>
          </a:p>
          <a:p>
            <a:r>
              <a:rPr lang="en-US" sz="2400" dirty="0"/>
              <a:t>How?</a:t>
            </a:r>
          </a:p>
          <a:p>
            <a:pPr lvl="1"/>
            <a:r>
              <a:rPr lang="en-US" sz="2000" i="1" dirty="0"/>
              <a:t>The Link </a:t>
            </a:r>
            <a:r>
              <a:rPr lang="en-US" sz="2000" dirty="0"/>
              <a:t>Activities – that’s what they are designed for</a:t>
            </a:r>
          </a:p>
          <a:p>
            <a:pPr lvl="1"/>
            <a:r>
              <a:rPr lang="en-US" sz="2000" dirty="0"/>
              <a:t>#RRUMALAT twitter </a:t>
            </a:r>
            <a:r>
              <a:rPr lang="en-US" sz="2000" dirty="0" err="1"/>
              <a:t>hashtag</a:t>
            </a:r>
            <a:r>
              <a:rPr lang="en-US" sz="2000" dirty="0"/>
              <a:t> - follow &amp; contribute to this and others that emerge</a:t>
            </a:r>
          </a:p>
          <a:p>
            <a:pPr lvl="1"/>
            <a:r>
              <a:rPr lang="en-US" sz="2000" dirty="0"/>
              <a:t>Your WP site – blog and </a:t>
            </a:r>
            <a:r>
              <a:rPr lang="en-US" sz="2000" dirty="0" err="1"/>
              <a:t>Feedly</a:t>
            </a:r>
            <a:endParaRPr lang="en-US" sz="2000" dirty="0"/>
          </a:p>
          <a:p>
            <a:pPr lvl="1"/>
            <a:r>
              <a:rPr lang="en-US" sz="2000" dirty="0"/>
              <a:t>Your networks – connect and interconnect others</a:t>
            </a:r>
          </a:p>
          <a:p>
            <a:pPr lvl="1"/>
            <a:r>
              <a:rPr lang="en-US" sz="2000" dirty="0"/>
              <a:t>Don’t hesitate to email</a:t>
            </a:r>
          </a:p>
          <a:p>
            <a:pPr lvl="1"/>
            <a:r>
              <a:rPr lang="en-US" sz="2000" dirty="0"/>
              <a:t>Attend Skype open “office hours” in your courses</a:t>
            </a:r>
          </a:p>
          <a:p>
            <a:pPr lvl="1"/>
            <a:r>
              <a:rPr lang="en-US" sz="2000" dirty="0"/>
              <a:t>Virtual team resources – see  TeamsWorks </a:t>
            </a:r>
            <a:r>
              <a:rPr lang="en-US" sz="2000" dirty="0" err="1"/>
              <a:t>teamswork.royalroads.ca</a:t>
            </a:r>
            <a:endParaRPr lang="en-US" sz="2000" dirty="0"/>
          </a:p>
          <a:p>
            <a:pPr marL="457200" lvl="1" indent="0">
              <a:buNone/>
            </a:pPr>
            <a:endParaRPr lang="en-US" sz="2000" dirty="0"/>
          </a:p>
          <a:p>
            <a:pPr marL="457200" lvl="1" indent="0">
              <a:buNone/>
            </a:pPr>
            <a:endParaRPr lang="en-US" dirty="0"/>
          </a:p>
          <a:p>
            <a:endParaRPr lang="en-US" dirty="0"/>
          </a:p>
        </p:txBody>
      </p:sp>
    </p:spTree>
    <p:extLst>
      <p:ext uri="{BB962C8B-B14F-4D97-AF65-F5344CB8AC3E}">
        <p14:creationId xmlns:p14="http://schemas.microsoft.com/office/powerpoint/2010/main" val="2274939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Cohort Representative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There are two MALAT/DipLAT </a:t>
            </a:r>
            <a:r>
              <a:rPr lang="en-CA" sz="2400" dirty="0">
                <a:latin typeface="Arial" panose="020B0604020202020204" pitchFamily="34" charset="0"/>
                <a:cs typeface="Arial" panose="020B0604020202020204" pitchFamily="34" charset="0"/>
                <a:hlinkClick r:id="rId2"/>
              </a:rPr>
              <a:t>cohort reps </a:t>
            </a:r>
            <a:r>
              <a:rPr lang="en-CA" sz="2400" dirty="0">
                <a:latin typeface="Arial" panose="020B0604020202020204" pitchFamily="34" charset="0"/>
                <a:cs typeface="Arial" panose="020B0604020202020204" pitchFamily="34" charset="0"/>
              </a:rPr>
              <a:t>– one for the fully online program and one for the blended program. </a:t>
            </a:r>
          </a:p>
          <a:p>
            <a:pPr marL="457200" indent="-457200"/>
            <a:r>
              <a:rPr lang="en-CA" sz="2400" dirty="0">
                <a:latin typeface="Arial" panose="020B0604020202020204" pitchFamily="34" charset="0"/>
                <a:cs typeface="Arial" panose="020B0604020202020204" pitchFamily="34" charset="0"/>
              </a:rPr>
              <a:t>You may put your name forward or you may nominate someone else.</a:t>
            </a:r>
          </a:p>
          <a:p>
            <a:pPr marL="457200" indent="-457200"/>
            <a:r>
              <a:rPr lang="en-CA" sz="2400" dirty="0">
                <a:latin typeface="Arial" panose="020B0604020202020204" pitchFamily="34" charset="0"/>
                <a:cs typeface="Arial" panose="020B0604020202020204" pitchFamily="34" charset="0"/>
              </a:rPr>
              <a:t>Take time to review the role of the cohort representative as well as the short video created by a previous MALAT cohort representative in The Link.</a:t>
            </a:r>
          </a:p>
          <a:p>
            <a:pPr marL="457200" indent="-457200"/>
            <a:r>
              <a:rPr lang="en-CA" sz="2400" dirty="0">
                <a:latin typeface="Arial" panose="020B0604020202020204" pitchFamily="34" charset="0"/>
                <a:cs typeface="Arial" panose="020B0604020202020204" pitchFamily="34" charset="0"/>
              </a:rPr>
              <a:t>Based on nominations, the cohort representative will be voted on/acclaimed during LRNT 522.</a:t>
            </a:r>
          </a:p>
          <a:p>
            <a:endParaRPr lang="en-US" dirty="0"/>
          </a:p>
        </p:txBody>
      </p:sp>
    </p:spTree>
    <p:extLst>
      <p:ext uri="{BB962C8B-B14F-4D97-AF65-F5344CB8AC3E}">
        <p14:creationId xmlns:p14="http://schemas.microsoft.com/office/powerpoint/2010/main" val="89105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30F3-3C90-5446-BB65-3F7BFBD2C930}"/>
              </a:ext>
            </a:extLst>
          </p:cNvPr>
          <p:cNvSpPr>
            <a:spLocks noGrp="1"/>
          </p:cNvSpPr>
          <p:nvPr>
            <p:ph type="title"/>
          </p:nvPr>
        </p:nvSpPr>
        <p:spPr/>
        <p:txBody>
          <a:bodyPr/>
          <a:lstStyle/>
          <a:p>
            <a:r>
              <a:rPr lang="en-US" dirty="0"/>
              <a:t>IBO – Advanced Certificate in Teaching and Learning Research</a:t>
            </a:r>
          </a:p>
        </p:txBody>
      </p:sp>
      <p:sp>
        <p:nvSpPr>
          <p:cNvPr id="3" name="Content Placeholder 2">
            <a:extLst>
              <a:ext uri="{FF2B5EF4-FFF2-40B4-BE49-F238E27FC236}">
                <a16:creationId xmlns:a16="http://schemas.microsoft.com/office/drawing/2014/main" id="{746B1DD5-D67D-3446-AF84-F743825753FA}"/>
              </a:ext>
            </a:extLst>
          </p:cNvPr>
          <p:cNvSpPr>
            <a:spLocks noGrp="1"/>
          </p:cNvSpPr>
          <p:nvPr>
            <p:ph idx="1"/>
          </p:nvPr>
        </p:nvSpPr>
        <p:spPr/>
        <p:txBody>
          <a:bodyPr/>
          <a:lstStyle/>
          <a:p>
            <a:r>
              <a:rPr lang="en-US" dirty="0"/>
              <a:t>MALAT students who meet the criteria for the IB Advanced Certificate in Teaching and Learning Research can complete this in parallel with their MALAT degree.</a:t>
            </a:r>
          </a:p>
          <a:p>
            <a:r>
              <a:rPr lang="en-US" dirty="0"/>
              <a:t>If meet criteria, notify the MALAT Program Office of intent.</a:t>
            </a:r>
          </a:p>
          <a:p>
            <a:r>
              <a:rPr lang="en-US" dirty="0"/>
              <a:t>Focus assignments &amp; literature used on the IBO context.</a:t>
            </a:r>
          </a:p>
        </p:txBody>
      </p:sp>
    </p:spTree>
    <p:extLst>
      <p:ext uri="{BB962C8B-B14F-4D97-AF65-F5344CB8AC3E}">
        <p14:creationId xmlns:p14="http://schemas.microsoft.com/office/powerpoint/2010/main" val="3421290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4"/>
          </p:nvPr>
        </p:nvSpPr>
        <p:spPr>
          <a:xfrm>
            <a:off x="356616" y="1993147"/>
            <a:ext cx="6809813" cy="4683423"/>
          </a:xfrm>
        </p:spPr>
        <p:txBody>
          <a:bodyPr>
            <a:normAutofit/>
          </a:bodyPr>
          <a:lstStyle/>
          <a:p>
            <a:pPr marL="0" indent="0">
              <a:buNone/>
            </a:pPr>
            <a:endParaRPr lang="en-CA" sz="1800" dirty="0"/>
          </a:p>
          <a:p>
            <a:pPr marL="0" indent="0">
              <a:buNone/>
            </a:pPr>
            <a:r>
              <a:rPr lang="en-CA" sz="2400" dirty="0"/>
              <a:t>Tamara Leary</a:t>
            </a:r>
          </a:p>
          <a:p>
            <a:pPr marL="0" indent="0">
              <a:buNone/>
            </a:pPr>
            <a:r>
              <a:rPr lang="en-CA" sz="2400" dirty="0"/>
              <a:t>Director SET</a:t>
            </a:r>
          </a:p>
          <a:p>
            <a:pPr marL="0" indent="0">
              <a:buNone/>
            </a:pPr>
            <a:r>
              <a:rPr lang="en-CA" sz="2400" dirty="0" err="1"/>
              <a:t>Tamara.leary@royalroads.ca</a:t>
            </a:r>
            <a:endParaRPr lang="en-CA" sz="2400" dirty="0"/>
          </a:p>
          <a:p>
            <a:pPr marL="0" indent="0">
              <a:buNone/>
            </a:pPr>
            <a:endParaRPr lang="en-CA" sz="2400" dirty="0">
              <a:solidFill>
                <a:srgbClr val="000000"/>
              </a:solidFill>
            </a:endParaRPr>
          </a:p>
          <a:p>
            <a:pPr marL="0" indent="0">
              <a:buNone/>
            </a:pPr>
            <a:r>
              <a:rPr lang="en-CA" sz="2400" dirty="0">
                <a:solidFill>
                  <a:srgbClr val="FFFFFF"/>
                </a:solidFill>
              </a:rPr>
              <a:t>Elizabeth Childs </a:t>
            </a:r>
          </a:p>
          <a:p>
            <a:pPr marL="0" indent="0">
              <a:buNone/>
            </a:pPr>
            <a:r>
              <a:rPr lang="en-CA" sz="2400" dirty="0">
                <a:solidFill>
                  <a:srgbClr val="FFFFFF"/>
                </a:solidFill>
              </a:rPr>
              <a:t>Program Head MALAT</a:t>
            </a:r>
          </a:p>
          <a:p>
            <a:pPr marL="0" indent="0">
              <a:buNone/>
            </a:pPr>
            <a:r>
              <a:rPr lang="en-CA" sz="2400" dirty="0">
                <a:hlinkClick r:id="rId2"/>
              </a:rPr>
              <a:t>Elizabeth.Childs@royalroads.ca</a:t>
            </a:r>
            <a:endParaRPr lang="en-CA" sz="2400" dirty="0"/>
          </a:p>
          <a:p>
            <a:pPr marL="0" indent="0">
              <a:buNone/>
            </a:pPr>
            <a:endParaRPr lang="en-CA" sz="2400" dirty="0">
              <a:solidFill>
                <a:srgbClr val="FFFFFF"/>
              </a:solidFill>
            </a:endParaRPr>
          </a:p>
          <a:p>
            <a:pPr marL="0" indent="0">
              <a:buNone/>
            </a:pPr>
            <a:r>
              <a:rPr lang="en-CA" sz="2400" dirty="0">
                <a:solidFill>
                  <a:srgbClr val="FFFFFF"/>
                </a:solidFill>
              </a:rPr>
              <a:t>Marlene RYAN</a:t>
            </a:r>
          </a:p>
          <a:p>
            <a:pPr marL="0" indent="0">
              <a:buNone/>
            </a:pPr>
            <a:r>
              <a:rPr lang="en-CA" sz="2400" dirty="0">
                <a:solidFill>
                  <a:srgbClr val="FFFFFF"/>
                </a:solidFill>
              </a:rPr>
              <a:t>Program Associate</a:t>
            </a:r>
          </a:p>
          <a:p>
            <a:pPr marL="0" indent="0">
              <a:buNone/>
            </a:pPr>
            <a:r>
              <a:rPr lang="en-CA" sz="2400" dirty="0">
                <a:solidFill>
                  <a:schemeClr val="tx1"/>
                </a:solidFill>
                <a:hlinkClick r:id="rId3"/>
              </a:rPr>
              <a:t>Marlene.ryan@royalroads.ca</a:t>
            </a:r>
            <a:endParaRPr lang="en-CA" sz="2400">
              <a:solidFill>
                <a:schemeClr val="tx1"/>
              </a:solidFill>
            </a:endParaRPr>
          </a:p>
          <a:p>
            <a:pPr marL="0" indent="0">
              <a:buNone/>
            </a:pPr>
            <a:endParaRPr lang="en-CA" sz="2400" dirty="0">
              <a:solidFill>
                <a:schemeClr val="tx1"/>
              </a:solidFill>
            </a:endParaRPr>
          </a:p>
          <a:p>
            <a:pPr marL="0" indent="0">
              <a:buNone/>
            </a:pPr>
            <a:endParaRPr lang="en-CA" sz="2400" dirty="0">
              <a:solidFill>
                <a:schemeClr val="tx1"/>
              </a:solidFill>
            </a:endParaRPr>
          </a:p>
          <a:p>
            <a:pPr marL="0" indent="0">
              <a:buNone/>
            </a:pPr>
            <a:endParaRPr lang="en-CA" sz="2400" dirty="0">
              <a:solidFill>
                <a:schemeClr val="tx1"/>
              </a:solidFill>
            </a:endParaRPr>
          </a:p>
          <a:p>
            <a:pPr marL="0" indent="0">
              <a:buNone/>
            </a:pPr>
            <a:endParaRPr lang="en-CA" sz="1800" dirty="0">
              <a:solidFill>
                <a:srgbClr val="FF0000"/>
              </a:solidFill>
            </a:endParaRPr>
          </a:p>
          <a:p>
            <a:pPr marL="0" indent="0">
              <a:buNone/>
            </a:pPr>
            <a:endParaRPr lang="en-CA" sz="1800" dirty="0"/>
          </a:p>
          <a:p>
            <a:pPr marL="0" indent="0">
              <a:buNone/>
            </a:pPr>
            <a:endParaRPr lang="en-CA" sz="1800" dirty="0"/>
          </a:p>
        </p:txBody>
      </p:sp>
    </p:spTree>
    <p:extLst>
      <p:ext uri="{BB962C8B-B14F-4D97-AF65-F5344CB8AC3E}">
        <p14:creationId xmlns:p14="http://schemas.microsoft.com/office/powerpoint/2010/main" val="2340972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4294967295"/>
          </p:nvPr>
        </p:nvSpPr>
        <p:spPr>
          <a:xfrm>
            <a:off x="798285" y="5562600"/>
            <a:ext cx="7391400" cy="1295400"/>
          </a:xfrm>
          <a:prstGeom prst="rect">
            <a:avLst/>
          </a:prstGeom>
        </p:spPr>
        <p:txBody>
          <a:bodyPr/>
          <a:lstStyle/>
          <a:p>
            <a:pPr marL="0" indent="0" algn="ctr">
              <a:lnSpc>
                <a:spcPct val="90000"/>
              </a:lnSpc>
              <a:buFont typeface="Wingdings" pitchFamily="2" charset="2"/>
              <a:buNone/>
            </a:pPr>
            <a:r>
              <a:rPr lang="en-US" dirty="0">
                <a:solidFill>
                  <a:schemeClr val="tx1"/>
                </a:solidFill>
                <a:latin typeface="Arial" pitchFamily="34" charset="0"/>
                <a:cs typeface="Arial" pitchFamily="34" charset="0"/>
              </a:rPr>
              <a:t>Keep the big picture in mind</a:t>
            </a:r>
          </a:p>
          <a:p>
            <a:pPr marL="0" indent="0" algn="ctr" eaLnBrk="1" hangingPunct="1">
              <a:lnSpc>
                <a:spcPct val="90000"/>
              </a:lnSpc>
              <a:buFont typeface="Wingdings" pitchFamily="2" charset="2"/>
              <a:buNone/>
            </a:pPr>
            <a:r>
              <a:rPr lang="en-US" dirty="0">
                <a:latin typeface="Arial" pitchFamily="34" charset="0"/>
                <a:cs typeface="Arial" pitchFamily="34" charset="0"/>
              </a:rPr>
              <a:t>Hold on to your sense of </a:t>
            </a:r>
            <a:r>
              <a:rPr lang="en-US" dirty="0" err="1">
                <a:latin typeface="Arial" pitchFamily="34" charset="0"/>
                <a:cs typeface="Arial" pitchFamily="34" charset="0"/>
              </a:rPr>
              <a:t>humour</a:t>
            </a:r>
            <a:endParaRPr lang="en-US" dirty="0">
              <a:solidFill>
                <a:schemeClr val="tx1"/>
              </a:solidFill>
              <a:latin typeface="Arial" pitchFamily="34" charset="0"/>
              <a:cs typeface="Arial" pitchFamily="34" charset="0"/>
            </a:endParaRPr>
          </a:p>
        </p:txBody>
      </p:sp>
      <p:sp>
        <p:nvSpPr>
          <p:cNvPr id="7" name="Rectangle 3"/>
          <p:cNvSpPr txBox="1">
            <a:spLocks noChangeArrowheads="1"/>
          </p:cNvSpPr>
          <p:nvPr/>
        </p:nvSpPr>
        <p:spPr>
          <a:xfrm>
            <a:off x="2866571" y="5085326"/>
            <a:ext cx="3664857" cy="2431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Wingdings" pitchFamily="2" charset="2"/>
              <a:buNone/>
            </a:pPr>
            <a:r>
              <a:rPr lang="en-IE" sz="1000" dirty="0">
                <a:solidFill>
                  <a:schemeClr val="tx1">
                    <a:lumMod val="85000"/>
                    <a:lumOff val="15000"/>
                  </a:schemeClr>
                </a:solidFill>
                <a:latin typeface="Arial" pitchFamily="34" charset="0"/>
                <a:cs typeface="Arial" pitchFamily="34" charset="0"/>
              </a:rPr>
              <a:t>Image: CC BY 4.0 Elizabeth Childs</a:t>
            </a:r>
            <a:endParaRPr lang="en-US" sz="1000" dirty="0">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2866571" y="683243"/>
            <a:ext cx="3453298" cy="4402083"/>
          </a:xfrm>
          <a:prstGeom prst="rect">
            <a:avLst/>
          </a:prstGeom>
        </p:spPr>
      </p:pic>
    </p:spTree>
    <p:extLst>
      <p:ext uri="{BB962C8B-B14F-4D97-AF65-F5344CB8AC3E}">
        <p14:creationId xmlns:p14="http://schemas.microsoft.com/office/powerpoint/2010/main" val="160143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5-14 at 11.2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5029200"/>
          </a:xfrm>
          <a:prstGeom prst="rect">
            <a:avLst/>
          </a:prstGeom>
        </p:spPr>
      </p:pic>
      <p:sp>
        <p:nvSpPr>
          <p:cNvPr id="6" name="Title 5"/>
          <p:cNvSpPr>
            <a:spLocks noGrp="1"/>
          </p:cNvSpPr>
          <p:nvPr>
            <p:ph type="title"/>
          </p:nvPr>
        </p:nvSpPr>
        <p:spPr>
          <a:xfrm>
            <a:off x="457200" y="685800"/>
            <a:ext cx="8229600" cy="1143000"/>
          </a:xfrm>
        </p:spPr>
        <p:txBody>
          <a:bodyPr>
            <a:noAutofit/>
          </a:bodyPr>
          <a:lstStyle/>
          <a:p>
            <a:r>
              <a:rPr lang="en-US" sz="3200" dirty="0"/>
              <a:t>Our vision as a school is to inspire </a:t>
            </a:r>
            <a:br>
              <a:rPr lang="en-US" sz="3200" dirty="0"/>
            </a:br>
            <a:r>
              <a:rPr lang="en-US" sz="3200" dirty="0"/>
              <a:t>leaders in learning and innovation</a:t>
            </a:r>
          </a:p>
        </p:txBody>
      </p:sp>
    </p:spTree>
    <p:extLst>
      <p:ext uri="{BB962C8B-B14F-4D97-AF65-F5344CB8AC3E}">
        <p14:creationId xmlns:p14="http://schemas.microsoft.com/office/powerpoint/2010/main" val="23581879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6616" y="1993147"/>
            <a:ext cx="6248900" cy="3807151"/>
          </a:xfrm>
        </p:spPr>
        <p:txBody>
          <a:bodyPr/>
          <a:lstStyle/>
          <a:p>
            <a:r>
              <a:rPr lang="en-CA" dirty="0">
                <a:solidFill>
                  <a:schemeClr val="tx1"/>
                </a:solidFill>
              </a:rPr>
              <a:t>Questions &amp; Thanks</a:t>
            </a:r>
          </a:p>
        </p:txBody>
      </p:sp>
    </p:spTree>
    <p:extLst>
      <p:ext uri="{BB962C8B-B14F-4D97-AF65-F5344CB8AC3E}">
        <p14:creationId xmlns:p14="http://schemas.microsoft.com/office/powerpoint/2010/main" val="428917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CA"/>
          </a:p>
        </p:txBody>
      </p:sp>
      <p:sp>
        <p:nvSpPr>
          <p:cNvPr id="3" name="Text Placeholder 2"/>
          <p:cNvSpPr>
            <a:spLocks noGrp="1"/>
          </p:cNvSpPr>
          <p:nvPr>
            <p:ph type="body" sz="quarter" idx="11"/>
          </p:nvPr>
        </p:nvSpPr>
        <p:spPr/>
        <p:txBody>
          <a:bodyPr/>
          <a:lstStyle/>
          <a:p>
            <a:endParaRPr lang="en-CA"/>
          </a:p>
        </p:txBody>
      </p:sp>
      <p:pic>
        <p:nvPicPr>
          <p:cNvPr id="5" name="Content Placeholder 4"/>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4848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5028" y="794544"/>
            <a:ext cx="5524479" cy="1247901"/>
          </a:xfrm>
        </p:spPr>
        <p:txBody>
          <a:bodyPr/>
          <a:lstStyle/>
          <a:p>
            <a:r>
              <a:rPr lang="en-US" dirty="0"/>
              <a:t>A Strategic Focus on Learning &amp; Teaching</a:t>
            </a: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3294063"/>
            <a:ext cx="7559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287576287"/>
              </p:ext>
            </p:extLst>
          </p:nvPr>
        </p:nvGraphicFramePr>
        <p:xfrm>
          <a:off x="442116" y="904535"/>
          <a:ext cx="8109958" cy="4050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O:\Staff\Brand Centre\public\RRU_Photography\Buildings\Castle\Exterior\Spring-Summer\0609_Castlepanorama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2712" y="4229097"/>
            <a:ext cx="4974775" cy="248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4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You!</a:t>
            </a:r>
          </a:p>
        </p:txBody>
      </p:sp>
      <p:sp>
        <p:nvSpPr>
          <p:cNvPr id="3" name="Content Placeholder 2"/>
          <p:cNvSpPr>
            <a:spLocks noGrp="1"/>
          </p:cNvSpPr>
          <p:nvPr>
            <p:ph idx="1"/>
          </p:nvPr>
        </p:nvSpPr>
        <p:spPr/>
        <p:txBody>
          <a:bodyPr/>
          <a:lstStyle/>
          <a:p>
            <a:r>
              <a:rPr lang="en-US" dirty="0"/>
              <a:t>Turn on your camera or type in the chat and introduce yourself </a:t>
            </a:r>
            <a:r>
              <a:rPr lang="en-US" dirty="0">
                <a:sym typeface="Wingdings"/>
              </a:rPr>
              <a:t></a:t>
            </a:r>
            <a:endParaRPr lang="en-US" dirty="0"/>
          </a:p>
          <a:p>
            <a:pPr lvl="1"/>
            <a:r>
              <a:rPr lang="en-US" dirty="0"/>
              <a:t>Where are you joining us from?</a:t>
            </a:r>
          </a:p>
          <a:p>
            <a:pPr lvl="1"/>
            <a:r>
              <a:rPr lang="en-US" dirty="0"/>
              <a:t>What is your current role?</a:t>
            </a:r>
          </a:p>
          <a:p>
            <a:pPr lvl="1"/>
            <a:r>
              <a:rPr lang="en-US" dirty="0"/>
              <a:t>What sector do you work in?</a:t>
            </a:r>
          </a:p>
          <a:p>
            <a:pPr lvl="1"/>
            <a:r>
              <a:rPr lang="en-US" dirty="0"/>
              <a:t>What do you hope to achieve in this program?</a:t>
            </a:r>
          </a:p>
          <a:p>
            <a:pPr marL="457200" lvl="1" indent="0">
              <a:buNone/>
            </a:pPr>
            <a:endParaRPr lang="en-US" dirty="0"/>
          </a:p>
        </p:txBody>
      </p:sp>
    </p:spTree>
    <p:extLst>
      <p:ext uri="{BB962C8B-B14F-4D97-AF65-F5344CB8AC3E}">
        <p14:creationId xmlns:p14="http://schemas.microsoft.com/office/powerpoint/2010/main" val="41956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Learning &amp; Technology?</a:t>
            </a:r>
          </a:p>
        </p:txBody>
      </p:sp>
      <p:sp>
        <p:nvSpPr>
          <p:cNvPr id="3" name="Content Placeholder 2"/>
          <p:cNvSpPr>
            <a:spLocks noGrp="1"/>
          </p:cNvSpPr>
          <p:nvPr>
            <p:ph idx="1"/>
          </p:nvPr>
        </p:nvSpPr>
        <p:spPr/>
        <p:txBody>
          <a:bodyPr/>
          <a:lstStyle/>
          <a:p>
            <a:r>
              <a:rPr lang="en-CA" sz="2400" dirty="0"/>
              <a:t>Organizations and communities dealing with rapid change and increased complexity</a:t>
            </a:r>
          </a:p>
          <a:p>
            <a:r>
              <a:rPr lang="en-CA" sz="2400" dirty="0"/>
              <a:t>Life long learning is critical</a:t>
            </a:r>
          </a:p>
          <a:p>
            <a:r>
              <a:rPr lang="en-CA" sz="2400" dirty="0"/>
              <a:t>Technologies are increasingly common and used in learning</a:t>
            </a:r>
          </a:p>
          <a:p>
            <a:r>
              <a:rPr lang="en-CA" sz="2400" dirty="0"/>
              <a:t>Networked learning and open practices are central to contemporary learning experiences.</a:t>
            </a:r>
          </a:p>
          <a:p>
            <a:r>
              <a:rPr lang="en-CA" sz="2400" dirty="0"/>
              <a:t>Increasing demand for people who understand how learning and technology relate and can support and extend learning</a:t>
            </a:r>
          </a:p>
          <a:p>
            <a:pPr marL="0" indent="0">
              <a:buNone/>
            </a:pPr>
            <a:endParaRPr lang="en-US" dirty="0"/>
          </a:p>
        </p:txBody>
      </p:sp>
    </p:spTree>
    <p:extLst>
      <p:ext uri="{BB962C8B-B14F-4D97-AF65-F5344CB8AC3E}">
        <p14:creationId xmlns:p14="http://schemas.microsoft.com/office/powerpoint/2010/main" val="390694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Where can it take me?</a:t>
            </a:r>
          </a:p>
        </p:txBody>
      </p:sp>
      <p:pic>
        <p:nvPicPr>
          <p:cNvPr id="5" name="Picture 4"/>
          <p:cNvPicPr>
            <a:picLocks noChangeAspect="1"/>
          </p:cNvPicPr>
          <p:nvPr/>
        </p:nvPicPr>
        <p:blipFill>
          <a:blip r:embed="rId2"/>
          <a:stretch>
            <a:fillRect/>
          </a:stretch>
        </p:blipFill>
        <p:spPr>
          <a:xfrm>
            <a:off x="5497410" y="1570843"/>
            <a:ext cx="3138590" cy="2242457"/>
          </a:xfrm>
          <a:prstGeom prst="rect">
            <a:avLst/>
          </a:prstGeom>
        </p:spPr>
      </p:pic>
      <p:sp>
        <p:nvSpPr>
          <p:cNvPr id="7" name="Rectangle 6"/>
          <p:cNvSpPr/>
          <p:nvPr/>
        </p:nvSpPr>
        <p:spPr>
          <a:xfrm>
            <a:off x="5995026" y="3958186"/>
            <a:ext cx="2143358" cy="2092881"/>
          </a:xfrm>
          <a:prstGeom prst="rect">
            <a:avLst/>
          </a:prstGeom>
        </p:spPr>
        <p:txBody>
          <a:bodyPr wrap="square">
            <a:spAutoFit/>
          </a:bodyPr>
          <a:lstStyle/>
          <a:p>
            <a:r>
              <a:rPr lang="en-US" sz="1000" dirty="0" err="1"/>
              <a:t>Kocdar</a:t>
            </a:r>
            <a:r>
              <a:rPr lang="en-US" sz="1000" dirty="0"/>
              <a:t>, S., &amp; </a:t>
            </a:r>
            <a:r>
              <a:rPr lang="en-US" sz="1000" dirty="0" err="1"/>
              <a:t>Karadag</a:t>
            </a:r>
            <a:r>
              <a:rPr lang="en-US" sz="1000" dirty="0"/>
              <a:t>, N. (2015). Identifying and examining degree-granting programs for distance education experts: A preliminary analysis. In G. </a:t>
            </a:r>
            <a:r>
              <a:rPr lang="en-US" sz="1000" dirty="0" err="1"/>
              <a:t>Kurubacak</a:t>
            </a:r>
            <a:r>
              <a:rPr lang="en-US" sz="1000" dirty="0"/>
              <a:t>, &amp; T. </a:t>
            </a:r>
            <a:r>
              <a:rPr lang="en-US" sz="1000" dirty="0" err="1"/>
              <a:t>Yuzer</a:t>
            </a:r>
            <a:r>
              <a:rPr lang="en-US" sz="1000" dirty="0"/>
              <a:t> (Eds.), </a:t>
            </a:r>
            <a:r>
              <a:rPr lang="en-US" sz="1000" i="1" dirty="0"/>
              <a:t>Identification, Evaluation, and Perceptions of Distance Education Experts</a:t>
            </a:r>
            <a:r>
              <a:rPr lang="en-US" sz="1000" dirty="0"/>
              <a:t> (pp. 190-210). Hershey, PA: IGI Global. doi:10.4018/978-1-4666-8119-4.ch012</a:t>
            </a:r>
            <a:endParaRPr lang="en-CA" sz="1000" dirty="0"/>
          </a:p>
          <a:p>
            <a:r>
              <a:rPr lang="en-US" sz="1000" u="sng" dirty="0">
                <a:hlinkClick r:id="rId3"/>
              </a:rPr>
              <a:t>https://ezproxy.royalroads.ca/login?url=http://dx.doi.org/10.4018/978-1-4666-8119-4.ch012</a:t>
            </a:r>
            <a:endParaRPr lang="en-CA" sz="1000" dirty="0"/>
          </a:p>
        </p:txBody>
      </p:sp>
      <p:sp>
        <p:nvSpPr>
          <p:cNvPr id="2" name="Rectangle 1">
            <a:extLst>
              <a:ext uri="{FF2B5EF4-FFF2-40B4-BE49-F238E27FC236}">
                <a16:creationId xmlns:a16="http://schemas.microsoft.com/office/drawing/2014/main" id="{66A73180-B353-2C44-9F92-6A8D2297BDA9}"/>
              </a:ext>
            </a:extLst>
          </p:cNvPr>
          <p:cNvSpPr/>
          <p:nvPr/>
        </p:nvSpPr>
        <p:spPr>
          <a:xfrm>
            <a:off x="716705" y="1570843"/>
            <a:ext cx="4572000" cy="3970318"/>
          </a:xfrm>
          <a:prstGeom prst="rect">
            <a:avLst/>
          </a:prstGeom>
        </p:spPr>
        <p:txBody>
          <a:bodyPr>
            <a:spAutoFit/>
          </a:bodyPr>
          <a:lstStyle/>
          <a:p>
            <a:r>
              <a:rPr lang="en-CA" dirty="0">
                <a:solidFill>
                  <a:srgbClr val="111111"/>
                </a:solidFill>
                <a:latin typeface="Roboto"/>
              </a:rPr>
              <a:t>April 7, 2020 Dr. Tony Bates Blog Post What should we be doing about online learning when social distancing ends</a:t>
            </a:r>
          </a:p>
          <a:p>
            <a:endParaRPr lang="en-CA" dirty="0">
              <a:solidFill>
                <a:srgbClr val="111111"/>
              </a:solidFill>
              <a:latin typeface="Roboto"/>
            </a:endParaRPr>
          </a:p>
          <a:p>
            <a:r>
              <a:rPr lang="en-CA" b="1" dirty="0">
                <a:solidFill>
                  <a:srgbClr val="111111"/>
                </a:solidFill>
                <a:latin typeface="Roboto"/>
              </a:rPr>
              <a:t>4. Hire the right staff now</a:t>
            </a:r>
          </a:p>
          <a:p>
            <a:r>
              <a:rPr lang="en-CA" dirty="0">
                <a:solidFill>
                  <a:srgbClr val="222222"/>
                </a:solidFill>
                <a:latin typeface="Verdana" panose="020B0604030504040204" pitchFamily="34" charset="0"/>
              </a:rPr>
              <a:t>Whatever your institutional strategy or plan for digital learning, you probably do not have enough support staff for digital learning, in particular, instructional designers, app software developers, web designers, and media producers. Digital learning is not going away after Covid-19 but will increase and grow.</a:t>
            </a:r>
            <a:endParaRPr lang="en-CA" b="0" i="0" dirty="0">
              <a:solidFill>
                <a:srgbClr val="222222"/>
              </a:solidFill>
              <a:effectLst/>
              <a:latin typeface="Verdana" panose="020B0604030504040204" pitchFamily="34" charset="0"/>
            </a:endParaRPr>
          </a:p>
        </p:txBody>
      </p:sp>
      <p:sp>
        <p:nvSpPr>
          <p:cNvPr id="3" name="Rectangle 2">
            <a:extLst>
              <a:ext uri="{FF2B5EF4-FFF2-40B4-BE49-F238E27FC236}">
                <a16:creationId xmlns:a16="http://schemas.microsoft.com/office/drawing/2014/main" id="{50CCAFB2-964F-2741-9E60-E8139F4E204F}"/>
              </a:ext>
            </a:extLst>
          </p:cNvPr>
          <p:cNvSpPr/>
          <p:nvPr/>
        </p:nvSpPr>
        <p:spPr>
          <a:xfrm>
            <a:off x="716705" y="5589402"/>
            <a:ext cx="4572000" cy="923330"/>
          </a:xfrm>
          <a:prstGeom prst="rect">
            <a:avLst/>
          </a:prstGeom>
        </p:spPr>
        <p:txBody>
          <a:bodyPr>
            <a:spAutoFit/>
          </a:bodyPr>
          <a:lstStyle/>
          <a:p>
            <a:r>
              <a:rPr lang="en-CA" dirty="0">
                <a:hlinkClick r:id="rId4"/>
              </a:rPr>
              <a:t>https://www.tonybates.ca/2020/04/07/what-should-we-be-doing-about-online-learning-when-social-distancing-ends/</a:t>
            </a:r>
            <a:endParaRPr lang="en-US" dirty="0"/>
          </a:p>
        </p:txBody>
      </p:sp>
    </p:spTree>
    <p:extLst>
      <p:ext uri="{BB962C8B-B14F-4D97-AF65-F5344CB8AC3E}">
        <p14:creationId xmlns:p14="http://schemas.microsoft.com/office/powerpoint/2010/main" val="4013511792"/>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9_Office Theme">
  <a:themeElements>
    <a:clrScheme name="Custom 2">
      <a:dk1>
        <a:sysClr val="windowText" lastClr="000000"/>
      </a:dk1>
      <a:lt1>
        <a:sysClr val="window" lastClr="FFFFFF"/>
      </a:lt1>
      <a:dk2>
        <a:srgbClr val="313644"/>
      </a:dk2>
      <a:lt2>
        <a:srgbClr val="EEECE1"/>
      </a:lt2>
      <a:accent1>
        <a:srgbClr val="24B4CD"/>
      </a:accent1>
      <a:accent2>
        <a:srgbClr val="DC5123"/>
      </a:accent2>
      <a:accent3>
        <a:srgbClr val="5D57A6"/>
      </a:accent3>
      <a:accent4>
        <a:srgbClr val="8F9A31"/>
      </a:accent4>
      <a:accent5>
        <a:srgbClr val="B6045D"/>
      </a:accent5>
      <a:accent6>
        <a:srgbClr val="42B495"/>
      </a:accent6>
      <a:hlink>
        <a:srgbClr val="1080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Office Theme">
  <a:themeElements>
    <a:clrScheme name="Custom 3">
      <a:dk1>
        <a:srgbClr val="FFFFFF"/>
      </a:dk1>
      <a:lt1>
        <a:sysClr val="window" lastClr="FFFFFF"/>
      </a:lt1>
      <a:dk2>
        <a:srgbClr val="313644"/>
      </a:dk2>
      <a:lt2>
        <a:srgbClr val="EEECE1"/>
      </a:lt2>
      <a:accent1>
        <a:srgbClr val="24B4CD"/>
      </a:accent1>
      <a:accent2>
        <a:srgbClr val="DC5123"/>
      </a:accent2>
      <a:accent3>
        <a:srgbClr val="5D57A6"/>
      </a:accent3>
      <a:accent4>
        <a:srgbClr val="8F9A31"/>
      </a:accent4>
      <a:accent5>
        <a:srgbClr val="B6045D"/>
      </a:accent5>
      <a:accent6>
        <a:srgbClr val="42B495"/>
      </a:accent6>
      <a:hlink>
        <a:srgbClr val="1080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Traditional Acknowledge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13262</TotalTime>
  <Words>4096</Words>
  <Application>Microsoft Macintosh PowerPoint</Application>
  <PresentationFormat>On-screen Show (4:3)</PresentationFormat>
  <Paragraphs>395</Paragraphs>
  <Slides>40</Slides>
  <Notes>17</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40</vt:i4>
      </vt:variant>
    </vt:vector>
  </HeadingPairs>
  <TitlesOfParts>
    <vt:vector size="63" baseType="lpstr">
      <vt:lpstr>Arial</vt:lpstr>
      <vt:lpstr>Auto 1 Regular</vt:lpstr>
      <vt:lpstr>Calibri</vt:lpstr>
      <vt:lpstr>Roboto</vt:lpstr>
      <vt:lpstr>Times New Roman</vt:lpstr>
      <vt:lpstr>Verdana</vt:lpstr>
      <vt:lpstr>Wingdings</vt:lpstr>
      <vt:lpstr>1_Office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19_Office Theme</vt:lpstr>
      <vt:lpstr>18_Office Theme</vt:lpstr>
      <vt:lpstr>Traditional Acknowledgement</vt:lpstr>
      <vt:lpstr>PowerPoint Presentation</vt:lpstr>
      <vt:lpstr>PowerPoint Presentation</vt:lpstr>
      <vt:lpstr>Session Overview</vt:lpstr>
      <vt:lpstr>Our vision as a school is to inspire  leaders in learning and innovation</vt:lpstr>
      <vt:lpstr>PowerPoint Presentation</vt:lpstr>
      <vt:lpstr>PowerPoint Presentation</vt:lpstr>
      <vt:lpstr>Overview of You!</vt:lpstr>
      <vt:lpstr>Why Learning &amp; Technology?</vt:lpstr>
      <vt:lpstr>Where can it take me?</vt:lpstr>
      <vt:lpstr>PowerPoint Presentation</vt:lpstr>
      <vt:lpstr>LTRM</vt:lpstr>
      <vt:lpstr>MALAT/DipLAT Program Goal</vt:lpstr>
      <vt:lpstr>Program Design Principles</vt:lpstr>
      <vt:lpstr>Program Learning Outcomes</vt:lpstr>
      <vt:lpstr>MALAT/DipLAT Program Flow</vt:lpstr>
      <vt:lpstr>PowerPoint Presentation</vt:lpstr>
      <vt:lpstr>Cross Cutting Themes</vt:lpstr>
      <vt:lpstr>Openness</vt:lpstr>
      <vt:lpstr>Openness &amp; Networked Learning</vt:lpstr>
      <vt:lpstr>Openness as a Design Principle</vt:lpstr>
      <vt:lpstr>PowerPoint Presentation</vt:lpstr>
      <vt:lpstr>Course Sites (WP) &amp; Moodle</vt:lpstr>
      <vt:lpstr>Your WordPress Site</vt:lpstr>
      <vt:lpstr>Social Networks</vt:lpstr>
      <vt:lpstr>Terms of Use &amp; Netiquette</vt:lpstr>
      <vt:lpstr>PowerPoint Presentation</vt:lpstr>
      <vt:lpstr>MALAT/DipLAT Assessment Types</vt:lpstr>
      <vt:lpstr>Feedback &amp; Peer Assessment</vt:lpstr>
      <vt:lpstr>RRU Graduate Grading Scale</vt:lpstr>
      <vt:lpstr>RRU Graduate Grading Scale</vt:lpstr>
      <vt:lpstr>Student Rights and Responsibilities</vt:lpstr>
      <vt:lpstr>PowerPoint Presentation</vt:lpstr>
      <vt:lpstr>PowerPoint Presentation</vt:lpstr>
      <vt:lpstr>“Onboarding” – The Link</vt:lpstr>
      <vt:lpstr>Ways to Connect with Each Other</vt:lpstr>
      <vt:lpstr>Cohort Representative</vt:lpstr>
      <vt:lpstr>IBO – Advanced Certificate in Teaching and Learning Research</vt:lpstr>
      <vt:lpstr>PowerPoint Presentation</vt:lpstr>
      <vt:lpstr>PowerPoint Presentation</vt:lpstr>
      <vt:lpstr>PowerPoint Presentation</vt:lpstr>
    </vt:vector>
  </TitlesOfParts>
  <Company>Cossette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Microsoft Corp</dc:creator>
  <cp:lastModifiedBy>Elizabeth Childs</cp:lastModifiedBy>
  <cp:revision>158</cp:revision>
  <dcterms:created xsi:type="dcterms:W3CDTF">2013-02-21T00:33:58Z</dcterms:created>
  <dcterms:modified xsi:type="dcterms:W3CDTF">2020-06-03T21:24:46Z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any (Local)">
    <vt:lpwstr>Royal Roads University</vt:lpwstr>
  </property>
  <property fmtid="{D5CDD505-2E9C-101B-9397-08002B2CF9AE}" pid="3" name="Retention Period">
    <vt:lpwstr>Long-Term</vt:lpwstr>
  </property>
</Properties>
</file>