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62" r:id="rId2"/>
    <p:sldId id="257" r:id="rId3"/>
    <p:sldId id="263" r:id="rId4"/>
    <p:sldId id="264" r:id="rId5"/>
    <p:sldId id="260" r:id="rId6"/>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64" y="-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5C5A511-FD9A-4526-93E6-44F1F3100EC1}" type="datetimeFigureOut">
              <a:rPr lang="en-CA" smtClean="0"/>
              <a:t>2021-08-25</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015C58A-69E2-477E-9BE5-987D6A0EF3CC}" type="slidenum">
              <a:rPr lang="en-CA" smtClean="0"/>
              <a:t>‹#›</a:t>
            </a:fld>
            <a:endParaRPr lang="en-CA"/>
          </a:p>
        </p:txBody>
      </p:sp>
    </p:spTree>
    <p:extLst>
      <p:ext uri="{BB962C8B-B14F-4D97-AF65-F5344CB8AC3E}">
        <p14:creationId xmlns:p14="http://schemas.microsoft.com/office/powerpoint/2010/main" val="4628720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E5F7BED-25BD-4CE0-BC13-9B88E36367AD}" type="datetimeFigureOut">
              <a:rPr lang="en-CA" smtClean="0"/>
              <a:t>2021-08-25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350604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E5F7BED-25BD-4CE0-BC13-9B88E36367AD}" type="datetimeFigureOut">
              <a:rPr lang="en-CA" smtClean="0"/>
              <a:t>2021-08-25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67401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E5F7BED-25BD-4CE0-BC13-9B88E36367AD}" type="datetimeFigureOut">
              <a:rPr lang="en-CA" smtClean="0"/>
              <a:t>2021-08-25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4200158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E5F7BED-25BD-4CE0-BC13-9B88E36367AD}" type="datetimeFigureOut">
              <a:rPr lang="en-CA" smtClean="0"/>
              <a:t>2021-08-25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3037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5F7BED-25BD-4CE0-BC13-9B88E36367AD}" type="datetimeFigureOut">
              <a:rPr lang="en-CA" smtClean="0"/>
              <a:t>2021-08-25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133985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E5F7BED-25BD-4CE0-BC13-9B88E36367AD}" type="datetimeFigureOut">
              <a:rPr lang="en-CA" smtClean="0"/>
              <a:t>2021-08-25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228136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E5F7BED-25BD-4CE0-BC13-9B88E36367AD}" type="datetimeFigureOut">
              <a:rPr lang="en-CA" smtClean="0"/>
              <a:t>2021-08-25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45737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E5F7BED-25BD-4CE0-BC13-9B88E36367AD}" type="datetimeFigureOut">
              <a:rPr lang="en-CA" smtClean="0"/>
              <a:t>2021-08-25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4147439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F7BED-25BD-4CE0-BC13-9B88E36367AD}" type="datetimeFigureOut">
              <a:rPr lang="en-CA" smtClean="0"/>
              <a:t>2021-08-25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59446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F7BED-25BD-4CE0-BC13-9B88E36367AD}" type="datetimeFigureOut">
              <a:rPr lang="en-CA" smtClean="0"/>
              <a:t>2021-08-25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404627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F7BED-25BD-4CE0-BC13-9B88E36367AD}" type="datetimeFigureOut">
              <a:rPr lang="en-CA" smtClean="0"/>
              <a:t>2021-08-25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08D8C08-6B95-4582-AB7F-681C5D44F915}" type="slidenum">
              <a:rPr lang="en-CA" smtClean="0"/>
              <a:t>‹#›</a:t>
            </a:fld>
            <a:endParaRPr lang="en-CA"/>
          </a:p>
        </p:txBody>
      </p:sp>
    </p:spTree>
    <p:extLst>
      <p:ext uri="{BB962C8B-B14F-4D97-AF65-F5344CB8AC3E}">
        <p14:creationId xmlns:p14="http://schemas.microsoft.com/office/powerpoint/2010/main" val="3536456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F7BED-25BD-4CE0-BC13-9B88E36367AD}" type="datetimeFigureOut">
              <a:rPr lang="en-CA" smtClean="0"/>
              <a:t>2021-08-25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D8C08-6B95-4582-AB7F-681C5D44F915}" type="slidenum">
              <a:rPr lang="en-CA" smtClean="0"/>
              <a:t>‹#›</a:t>
            </a:fld>
            <a:endParaRPr lang="en-CA"/>
          </a:p>
        </p:txBody>
      </p:sp>
    </p:spTree>
    <p:extLst>
      <p:ext uri="{BB962C8B-B14F-4D97-AF65-F5344CB8AC3E}">
        <p14:creationId xmlns:p14="http://schemas.microsoft.com/office/powerpoint/2010/main" val="3805565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bguides.royalroads.ca/developing_essay/focus" TargetMode="External"/><Relationship Id="rId2" Type="http://schemas.openxmlformats.org/officeDocument/2006/relationships/hyperlink" Target="https://libguides.royalroads.ca/developing_essay/intropara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libguides.royalroads.ca/developing_essay/bodypar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bguides.royalroads.ca/developing_essay/concludingpar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en-CA" sz="4000" dirty="0" smtClean="0">
                <a:latin typeface="+mj-lt"/>
              </a:rPr>
              <a:t>Title of Essay</a:t>
            </a:r>
            <a:endParaRPr lang="en-CA" sz="4000" dirty="0">
              <a:latin typeface="+mj-lt"/>
            </a:endParaRPr>
          </a:p>
        </p:txBody>
      </p:sp>
      <p:sp>
        <p:nvSpPr>
          <p:cNvPr id="4" name="Subtitle 3"/>
          <p:cNvSpPr>
            <a:spLocks noGrp="1"/>
          </p:cNvSpPr>
          <p:nvPr>
            <p:ph type="subTitle" idx="1"/>
          </p:nvPr>
        </p:nvSpPr>
        <p:spPr>
          <a:xfrm>
            <a:off x="1371600" y="3886200"/>
            <a:ext cx="6400800" cy="1752600"/>
          </a:xfrm>
          <a:ln w="12700"/>
        </p:spPr>
        <p:style>
          <a:lnRef idx="2">
            <a:schemeClr val="accent1"/>
          </a:lnRef>
          <a:fillRef idx="1">
            <a:schemeClr val="lt1"/>
          </a:fillRef>
          <a:effectRef idx="0">
            <a:schemeClr val="accent1"/>
          </a:effectRef>
          <a:fontRef idx="minor">
            <a:schemeClr val="dk1"/>
          </a:fontRef>
        </p:style>
        <p:txBody>
          <a:bodyPr>
            <a:normAutofit/>
          </a:bodyPr>
          <a:lstStyle/>
          <a:p>
            <a:pPr algn="l"/>
            <a:r>
              <a:rPr lang="en-CA" sz="1400" dirty="0" smtClean="0">
                <a:solidFill>
                  <a:schemeClr val="tx1"/>
                </a:solidFill>
                <a:latin typeface="+mj-lt"/>
              </a:rPr>
              <a:t>Introductory context:</a:t>
            </a:r>
          </a:p>
          <a:p>
            <a:pPr algn="l"/>
            <a:endParaRPr lang="en-CA" sz="1400" dirty="0">
              <a:solidFill>
                <a:schemeClr val="tx1"/>
              </a:solidFill>
              <a:latin typeface="+mj-lt"/>
            </a:endParaRPr>
          </a:p>
          <a:p>
            <a:pPr algn="l"/>
            <a:r>
              <a:rPr lang="en-CA" sz="1400" dirty="0" smtClean="0">
                <a:solidFill>
                  <a:schemeClr val="tx1"/>
                </a:solidFill>
                <a:latin typeface="+mj-lt"/>
              </a:rPr>
              <a:t>Thesis statement:</a:t>
            </a:r>
          </a:p>
          <a:p>
            <a:pPr algn="l"/>
            <a:endParaRPr lang="en-CA" sz="1200" dirty="0">
              <a:solidFill>
                <a:schemeClr val="tx1"/>
              </a:solidFill>
              <a:latin typeface="+mj-lt"/>
            </a:endParaRPr>
          </a:p>
          <a:p>
            <a:pPr algn="l"/>
            <a:endParaRPr lang="en-CA" sz="1200" dirty="0" smtClean="0">
              <a:solidFill>
                <a:schemeClr val="tx1"/>
              </a:solidFill>
              <a:latin typeface="+mj-lt"/>
            </a:endParaRPr>
          </a:p>
          <a:p>
            <a:pPr algn="l"/>
            <a:r>
              <a:rPr lang="en-CA" sz="1200" dirty="0" smtClean="0">
                <a:solidFill>
                  <a:schemeClr val="tx1"/>
                </a:solidFill>
                <a:latin typeface="+mj-lt"/>
              </a:rPr>
              <a:t>For more information, see </a:t>
            </a:r>
            <a:r>
              <a:rPr lang="en-CA" sz="1200" dirty="0" smtClean="0">
                <a:solidFill>
                  <a:schemeClr val="tx1"/>
                </a:solidFill>
                <a:latin typeface="+mj-lt"/>
                <a:hlinkClick r:id="rId2"/>
              </a:rPr>
              <a:t>Introductory Paragraphs</a:t>
            </a:r>
            <a:r>
              <a:rPr lang="en-CA" sz="1200" dirty="0" smtClean="0">
                <a:solidFill>
                  <a:schemeClr val="tx1"/>
                </a:solidFill>
                <a:latin typeface="+mj-lt"/>
              </a:rPr>
              <a:t> </a:t>
            </a:r>
            <a:r>
              <a:rPr lang="en-CA" sz="1200" dirty="0" smtClean="0">
                <a:solidFill>
                  <a:schemeClr val="tx1"/>
                </a:solidFill>
                <a:latin typeface="+mj-lt"/>
              </a:rPr>
              <a:t>and </a:t>
            </a:r>
            <a:r>
              <a:rPr lang="en-CA" sz="1200" dirty="0" smtClean="0">
                <a:solidFill>
                  <a:schemeClr val="tx1"/>
                </a:solidFill>
                <a:latin typeface="+mj-lt"/>
                <a:hlinkClick r:id="rId3"/>
              </a:rPr>
              <a:t>Thesis Statements</a:t>
            </a:r>
            <a:r>
              <a:rPr lang="en-CA" sz="1200" dirty="0" smtClean="0">
                <a:solidFill>
                  <a:schemeClr val="tx1"/>
                </a:solidFill>
                <a:latin typeface="+mj-lt"/>
              </a:rPr>
              <a:t>.</a:t>
            </a:r>
            <a:endParaRPr lang="en-CA" sz="1200" dirty="0">
              <a:solidFill>
                <a:schemeClr val="tx1"/>
              </a:solidFill>
              <a:latin typeface="+mj-lt"/>
            </a:endParaRPr>
          </a:p>
        </p:txBody>
      </p:sp>
    </p:spTree>
    <p:extLst>
      <p:ext uri="{BB962C8B-B14F-4D97-AF65-F5344CB8AC3E}">
        <p14:creationId xmlns:p14="http://schemas.microsoft.com/office/powerpoint/2010/main" val="23171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CA" sz="4000" dirty="0" smtClean="0">
                <a:latin typeface="+mj-lt"/>
              </a:rPr>
              <a:t>Paragraph A’s topic</a:t>
            </a:r>
            <a:endParaRPr lang="en-CA" sz="4000" dirty="0">
              <a:latin typeface="+mj-lt"/>
            </a:endParaRPr>
          </a:p>
        </p:txBody>
      </p:sp>
      <p:sp>
        <p:nvSpPr>
          <p:cNvPr id="3" name="Content Placeholder 2"/>
          <p:cNvSpPr>
            <a:spLocks noGrp="1"/>
          </p:cNvSpPr>
          <p:nvPr>
            <p:ph idx="1"/>
          </p:nvPr>
        </p:nvSpPr>
        <p:spPr>
          <a:xfrm>
            <a:off x="457200" y="1600200"/>
            <a:ext cx="8229600" cy="4800600"/>
          </a:xfrm>
          <a:ln>
            <a:solidFill>
              <a:schemeClr val="accent5"/>
            </a:solidFill>
          </a:ln>
        </p:spPr>
        <p:txBody>
          <a:bodyPr/>
          <a:lstStyle/>
          <a:p>
            <a:pPr>
              <a:lnSpc>
                <a:spcPct val="150000"/>
              </a:lnSpc>
            </a:pPr>
            <a:r>
              <a:rPr lang="en-US" sz="2000" dirty="0" smtClean="0">
                <a:latin typeface="+mj-lt"/>
              </a:rPr>
              <a:t>Topic sentence with claim:</a:t>
            </a:r>
          </a:p>
          <a:p>
            <a:pPr>
              <a:lnSpc>
                <a:spcPct val="150000"/>
              </a:lnSpc>
            </a:pPr>
            <a:r>
              <a:rPr lang="en-US" sz="2000" dirty="0" smtClean="0">
                <a:latin typeface="+mj-lt"/>
              </a:rPr>
              <a:t>Evidence </a:t>
            </a:r>
            <a:r>
              <a:rPr lang="en-US" sz="2000" dirty="0">
                <a:latin typeface="+mj-lt"/>
              </a:rPr>
              <a:t>(as many as needed</a:t>
            </a:r>
            <a:r>
              <a:rPr lang="en-US" sz="2000" dirty="0" smtClean="0">
                <a:latin typeface="+mj-lt"/>
              </a:rPr>
              <a:t>): </a:t>
            </a:r>
          </a:p>
          <a:p>
            <a:pPr>
              <a:lnSpc>
                <a:spcPct val="150000"/>
              </a:lnSpc>
            </a:pPr>
            <a:r>
              <a:rPr lang="en-US" sz="2000" dirty="0" smtClean="0">
                <a:latin typeface="+mj-lt"/>
              </a:rPr>
              <a:t>Citation </a:t>
            </a:r>
            <a:r>
              <a:rPr lang="en-US" sz="2000" dirty="0">
                <a:latin typeface="+mj-lt"/>
              </a:rPr>
              <a:t>(as many as needed): </a:t>
            </a:r>
            <a:endParaRPr lang="en-US" sz="2000" dirty="0" smtClean="0">
              <a:latin typeface="+mj-lt"/>
            </a:endParaRPr>
          </a:p>
          <a:p>
            <a:pPr>
              <a:lnSpc>
                <a:spcPct val="150000"/>
              </a:lnSpc>
            </a:pPr>
            <a:r>
              <a:rPr lang="en-US" sz="2000" dirty="0" smtClean="0">
                <a:latin typeface="+mj-lt"/>
              </a:rPr>
              <a:t>Analysis</a:t>
            </a:r>
            <a:r>
              <a:rPr lang="en-US" sz="2000" dirty="0">
                <a:latin typeface="+mj-lt"/>
              </a:rPr>
              <a:t> (as many as needed</a:t>
            </a:r>
            <a:r>
              <a:rPr lang="en-US" sz="2000" dirty="0" smtClean="0">
                <a:latin typeface="+mj-lt"/>
              </a:rPr>
              <a:t>):</a:t>
            </a:r>
          </a:p>
          <a:p>
            <a:pPr>
              <a:lnSpc>
                <a:spcPct val="150000"/>
              </a:lnSpc>
            </a:pPr>
            <a:r>
              <a:rPr lang="en-US" sz="2000" dirty="0" smtClean="0">
                <a:latin typeface="+mj-lt"/>
              </a:rPr>
              <a:t>Conclusion:</a:t>
            </a:r>
          </a:p>
          <a:p>
            <a:pPr>
              <a:lnSpc>
                <a:spcPct val="150000"/>
              </a:lnSpc>
            </a:pPr>
            <a:r>
              <a:rPr lang="en-US" sz="2000" dirty="0" smtClean="0">
                <a:latin typeface="+mj-lt"/>
              </a:rPr>
              <a:t>Transition:</a:t>
            </a:r>
          </a:p>
          <a:p>
            <a:pPr marL="0" indent="0">
              <a:buNone/>
            </a:pPr>
            <a:endParaRPr lang="en-CA" dirty="0"/>
          </a:p>
        </p:txBody>
      </p:sp>
      <p:sp>
        <p:nvSpPr>
          <p:cNvPr id="5" name="Subtitle 3"/>
          <p:cNvSpPr txBox="1">
            <a:spLocks/>
          </p:cNvSpPr>
          <p:nvPr/>
        </p:nvSpPr>
        <p:spPr>
          <a:xfrm>
            <a:off x="1371600" y="5728317"/>
            <a:ext cx="6400800" cy="457200"/>
          </a:xfrm>
          <a:prstGeom prst="rect">
            <a:avLst/>
          </a:prstGeom>
          <a:solidFill>
            <a:schemeClr val="accent5">
              <a:lumMod val="20000"/>
              <a:lumOff val="80000"/>
            </a:schemeClr>
          </a:solidFill>
          <a:ln>
            <a:solidFill>
              <a:schemeClr val="accent5"/>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CA" sz="1200" dirty="0" smtClean="0">
                <a:latin typeface="+mj-lt"/>
              </a:rPr>
              <a:t>For more information on the elements expected in an academic paragraph, see “Writing an Academic Paragraph” in </a:t>
            </a:r>
            <a:r>
              <a:rPr lang="en-CA" sz="1200" dirty="0" smtClean="0">
                <a:latin typeface="+mj-lt"/>
                <a:hlinkClick r:id="rId2"/>
              </a:rPr>
              <a:t>Paragraphs</a:t>
            </a:r>
            <a:r>
              <a:rPr lang="en-CA" sz="1200" dirty="0" smtClean="0">
                <a:latin typeface="+mj-lt"/>
              </a:rPr>
              <a:t>.</a:t>
            </a:r>
            <a:endParaRPr lang="en-CA" sz="1200" dirty="0">
              <a:latin typeface="+mj-lt"/>
            </a:endParaRPr>
          </a:p>
        </p:txBody>
      </p:sp>
    </p:spTree>
    <p:extLst>
      <p:ext uri="{BB962C8B-B14F-4D97-AF65-F5344CB8AC3E}">
        <p14:creationId xmlns:p14="http://schemas.microsoft.com/office/powerpoint/2010/main" val="4241827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CA" sz="4000" dirty="0" smtClean="0">
                <a:latin typeface="+mj-lt"/>
              </a:rPr>
              <a:t>Paragraph B’s topic</a:t>
            </a:r>
            <a:endParaRPr lang="en-CA" sz="4000" dirty="0">
              <a:latin typeface="+mj-lt"/>
            </a:endParaRPr>
          </a:p>
        </p:txBody>
      </p:sp>
      <p:sp>
        <p:nvSpPr>
          <p:cNvPr id="3" name="Content Placeholder 2"/>
          <p:cNvSpPr>
            <a:spLocks noGrp="1"/>
          </p:cNvSpPr>
          <p:nvPr>
            <p:ph idx="1"/>
          </p:nvPr>
        </p:nvSpPr>
        <p:spPr>
          <a:xfrm>
            <a:off x="457200" y="1600200"/>
            <a:ext cx="8229600" cy="4800600"/>
          </a:xfrm>
          <a:ln>
            <a:solidFill>
              <a:schemeClr val="accent5"/>
            </a:solidFill>
          </a:ln>
        </p:spPr>
        <p:txBody>
          <a:bodyPr/>
          <a:lstStyle/>
          <a:p>
            <a:pPr>
              <a:lnSpc>
                <a:spcPct val="150000"/>
              </a:lnSpc>
            </a:pPr>
            <a:r>
              <a:rPr lang="en-US" sz="2000" dirty="0">
                <a:latin typeface="+mj-lt"/>
              </a:rPr>
              <a:t>Topic sentence with claim:</a:t>
            </a:r>
          </a:p>
          <a:p>
            <a:pPr>
              <a:lnSpc>
                <a:spcPct val="150000"/>
              </a:lnSpc>
            </a:pPr>
            <a:r>
              <a:rPr lang="en-US" sz="2000" dirty="0">
                <a:latin typeface="+mj-lt"/>
              </a:rPr>
              <a:t>Evidence (as many as needed): </a:t>
            </a:r>
          </a:p>
          <a:p>
            <a:pPr>
              <a:lnSpc>
                <a:spcPct val="150000"/>
              </a:lnSpc>
            </a:pPr>
            <a:r>
              <a:rPr lang="en-US" sz="2000" dirty="0">
                <a:latin typeface="+mj-lt"/>
              </a:rPr>
              <a:t>Citation (as many as needed): </a:t>
            </a:r>
          </a:p>
          <a:p>
            <a:pPr>
              <a:lnSpc>
                <a:spcPct val="150000"/>
              </a:lnSpc>
            </a:pPr>
            <a:r>
              <a:rPr lang="en-US" sz="2000" dirty="0">
                <a:latin typeface="+mj-lt"/>
              </a:rPr>
              <a:t>Analysis (as many as needed):</a:t>
            </a:r>
          </a:p>
          <a:p>
            <a:pPr>
              <a:lnSpc>
                <a:spcPct val="150000"/>
              </a:lnSpc>
            </a:pPr>
            <a:r>
              <a:rPr lang="en-US" sz="2000" dirty="0">
                <a:latin typeface="+mj-lt"/>
              </a:rPr>
              <a:t>Conclusion:</a:t>
            </a:r>
          </a:p>
          <a:p>
            <a:pPr>
              <a:lnSpc>
                <a:spcPct val="150000"/>
              </a:lnSpc>
            </a:pPr>
            <a:r>
              <a:rPr lang="en-US" sz="2000" dirty="0">
                <a:latin typeface="+mj-lt"/>
              </a:rPr>
              <a:t>Transition:</a:t>
            </a:r>
          </a:p>
          <a:p>
            <a:pPr marL="0" indent="0">
              <a:buNone/>
            </a:pPr>
            <a:endParaRPr lang="en-CA" dirty="0"/>
          </a:p>
        </p:txBody>
      </p:sp>
    </p:spTree>
    <p:extLst>
      <p:ext uri="{BB962C8B-B14F-4D97-AF65-F5344CB8AC3E}">
        <p14:creationId xmlns:p14="http://schemas.microsoft.com/office/powerpoint/2010/main" val="143990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CA" sz="4000" smtClean="0">
                <a:latin typeface="+mj-lt"/>
              </a:rPr>
              <a:t>Paragraph C’s topic</a:t>
            </a:r>
            <a:endParaRPr lang="en-CA" sz="4000" dirty="0">
              <a:latin typeface="+mj-lt"/>
            </a:endParaRPr>
          </a:p>
        </p:txBody>
      </p:sp>
      <p:sp>
        <p:nvSpPr>
          <p:cNvPr id="3" name="Content Placeholder 2"/>
          <p:cNvSpPr>
            <a:spLocks noGrp="1"/>
          </p:cNvSpPr>
          <p:nvPr>
            <p:ph idx="1"/>
          </p:nvPr>
        </p:nvSpPr>
        <p:spPr>
          <a:xfrm>
            <a:off x="457200" y="1600200"/>
            <a:ext cx="8229600" cy="4800600"/>
          </a:xfrm>
          <a:ln>
            <a:solidFill>
              <a:schemeClr val="accent5"/>
            </a:solidFill>
          </a:ln>
        </p:spPr>
        <p:txBody>
          <a:bodyPr/>
          <a:lstStyle/>
          <a:p>
            <a:pPr>
              <a:lnSpc>
                <a:spcPct val="150000"/>
              </a:lnSpc>
            </a:pPr>
            <a:r>
              <a:rPr lang="en-US" sz="2000" dirty="0">
                <a:latin typeface="+mj-lt"/>
              </a:rPr>
              <a:t>Topic sentence with claim:</a:t>
            </a:r>
          </a:p>
          <a:p>
            <a:pPr>
              <a:lnSpc>
                <a:spcPct val="150000"/>
              </a:lnSpc>
            </a:pPr>
            <a:r>
              <a:rPr lang="en-US" sz="2000" dirty="0">
                <a:latin typeface="+mj-lt"/>
              </a:rPr>
              <a:t>Evidence (as many as needed): </a:t>
            </a:r>
          </a:p>
          <a:p>
            <a:pPr>
              <a:lnSpc>
                <a:spcPct val="150000"/>
              </a:lnSpc>
            </a:pPr>
            <a:r>
              <a:rPr lang="en-US" sz="2000" dirty="0">
                <a:latin typeface="+mj-lt"/>
              </a:rPr>
              <a:t>Citation (as many as needed): </a:t>
            </a:r>
          </a:p>
          <a:p>
            <a:pPr>
              <a:lnSpc>
                <a:spcPct val="150000"/>
              </a:lnSpc>
            </a:pPr>
            <a:r>
              <a:rPr lang="en-US" sz="2000" dirty="0">
                <a:latin typeface="+mj-lt"/>
              </a:rPr>
              <a:t>Analysis (as many as needed):</a:t>
            </a:r>
          </a:p>
          <a:p>
            <a:pPr>
              <a:lnSpc>
                <a:spcPct val="150000"/>
              </a:lnSpc>
            </a:pPr>
            <a:r>
              <a:rPr lang="en-US" sz="2000" dirty="0">
                <a:latin typeface="+mj-lt"/>
              </a:rPr>
              <a:t>Conclusion:</a:t>
            </a:r>
          </a:p>
          <a:p>
            <a:pPr>
              <a:lnSpc>
                <a:spcPct val="150000"/>
              </a:lnSpc>
            </a:pPr>
            <a:r>
              <a:rPr lang="en-US" sz="2000" dirty="0">
                <a:latin typeface="+mj-lt"/>
              </a:rPr>
              <a:t>Transition:</a:t>
            </a:r>
          </a:p>
          <a:p>
            <a:pPr marL="0" indent="0">
              <a:buNone/>
            </a:pPr>
            <a:endParaRPr lang="en-CA" dirty="0"/>
          </a:p>
        </p:txBody>
      </p:sp>
      <p:sp>
        <p:nvSpPr>
          <p:cNvPr id="4" name="Subtitle 3"/>
          <p:cNvSpPr txBox="1">
            <a:spLocks/>
          </p:cNvSpPr>
          <p:nvPr/>
        </p:nvSpPr>
        <p:spPr>
          <a:xfrm>
            <a:off x="3181350" y="5867400"/>
            <a:ext cx="2781300" cy="304800"/>
          </a:xfrm>
          <a:prstGeom prst="rect">
            <a:avLst/>
          </a:prstGeom>
          <a:solidFill>
            <a:schemeClr val="accent5">
              <a:lumMod val="20000"/>
              <a:lumOff val="80000"/>
            </a:schemeClr>
          </a:solidFill>
          <a:ln>
            <a:solidFill>
              <a:schemeClr val="accent5"/>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CA" sz="1200" dirty="0" smtClean="0">
                <a:latin typeface="+mj-lt"/>
              </a:rPr>
              <a:t>Add or remove slides as needed.  </a:t>
            </a:r>
            <a:endParaRPr lang="en-CA" sz="1200" dirty="0">
              <a:latin typeface="+mj-lt"/>
            </a:endParaRPr>
          </a:p>
        </p:txBody>
      </p:sp>
    </p:spTree>
    <p:extLst>
      <p:ext uri="{BB962C8B-B14F-4D97-AF65-F5344CB8AC3E}">
        <p14:creationId xmlns:p14="http://schemas.microsoft.com/office/powerpoint/2010/main" val="1439909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CA" sz="4000" dirty="0" smtClean="0">
                <a:latin typeface="+mj-lt"/>
              </a:rPr>
              <a:t>Conclusion</a:t>
            </a:r>
            <a:endParaRPr lang="en-CA" sz="4000" dirty="0">
              <a:latin typeface="+mj-lt"/>
            </a:endParaRPr>
          </a:p>
        </p:txBody>
      </p:sp>
      <p:sp>
        <p:nvSpPr>
          <p:cNvPr id="3" name="Content Placeholder 2"/>
          <p:cNvSpPr>
            <a:spLocks noGrp="1"/>
          </p:cNvSpPr>
          <p:nvPr>
            <p:ph idx="1"/>
          </p:nvPr>
        </p:nvSpPr>
        <p:spPr>
          <a:xfrm>
            <a:off x="457200" y="1600200"/>
            <a:ext cx="8229600" cy="4800600"/>
          </a:xfrm>
          <a:ln>
            <a:solidFill>
              <a:schemeClr val="accent4"/>
            </a:solidFill>
          </a:ln>
        </p:spPr>
        <p:txBody>
          <a:bodyPr>
            <a:normAutofit/>
          </a:bodyPr>
          <a:lstStyle/>
          <a:p>
            <a:r>
              <a:rPr lang="en-CA" sz="2800" dirty="0" smtClean="0">
                <a:latin typeface="+mj-lt"/>
              </a:rPr>
              <a:t>How has the evidence in the work demonstrated the thesis statement?</a:t>
            </a:r>
          </a:p>
          <a:p>
            <a:r>
              <a:rPr lang="en-CA" sz="2800" dirty="0" smtClean="0">
                <a:latin typeface="+mj-lt"/>
              </a:rPr>
              <a:t>What do you want the reader to remember about the work?</a:t>
            </a:r>
            <a:endParaRPr lang="en-CA" sz="2400" dirty="0" smtClean="0">
              <a:latin typeface="+mj-lt"/>
            </a:endParaRPr>
          </a:p>
          <a:p>
            <a:pPr marL="0" indent="0">
              <a:buNone/>
            </a:pPr>
            <a:endParaRPr lang="en-CA" sz="2800" dirty="0">
              <a:latin typeface="+mj-lt"/>
            </a:endParaRPr>
          </a:p>
        </p:txBody>
      </p:sp>
      <p:sp>
        <p:nvSpPr>
          <p:cNvPr id="4" name="Subtitle 3"/>
          <p:cNvSpPr txBox="1">
            <a:spLocks/>
          </p:cNvSpPr>
          <p:nvPr/>
        </p:nvSpPr>
        <p:spPr>
          <a:xfrm>
            <a:off x="1421167" y="5867400"/>
            <a:ext cx="6400800" cy="304800"/>
          </a:xfrm>
          <a:prstGeom prst="rect">
            <a:avLst/>
          </a:prstGeom>
          <a:solidFill>
            <a:schemeClr val="accent4">
              <a:lumMod val="20000"/>
              <a:lumOff val="80000"/>
            </a:schemeClr>
          </a:solidFill>
          <a:ln>
            <a:solidFill>
              <a:schemeClr val="accent4"/>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CA" sz="1200" dirty="0" smtClean="0">
                <a:latin typeface="+mj-lt"/>
              </a:rPr>
              <a:t>For more information on writing conclusions, see </a:t>
            </a:r>
            <a:r>
              <a:rPr lang="en-CA" sz="1200" dirty="0" smtClean="0">
                <a:latin typeface="+mj-lt"/>
                <a:hlinkClick r:id="rId2"/>
              </a:rPr>
              <a:t>Concluding Paragraphs</a:t>
            </a:r>
            <a:r>
              <a:rPr lang="en-CA" sz="1200" dirty="0" smtClean="0">
                <a:latin typeface="+mj-lt"/>
              </a:rPr>
              <a:t>.</a:t>
            </a:r>
            <a:endParaRPr lang="en-CA" sz="1200" dirty="0">
              <a:latin typeface="+mj-lt"/>
            </a:endParaRPr>
          </a:p>
        </p:txBody>
      </p:sp>
    </p:spTree>
    <p:extLst>
      <p:ext uri="{BB962C8B-B14F-4D97-AF65-F5344CB8AC3E}">
        <p14:creationId xmlns:p14="http://schemas.microsoft.com/office/powerpoint/2010/main" val="2715497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CA" sz="4000" dirty="0" smtClean="0">
                <a:latin typeface="+mj-lt"/>
              </a:rPr>
              <a:t>Before Starting to Write</a:t>
            </a:r>
            <a:endParaRPr lang="en-CA" sz="4000" dirty="0">
              <a:latin typeface="+mj-lt"/>
            </a:endParaRPr>
          </a:p>
        </p:txBody>
      </p:sp>
      <p:sp>
        <p:nvSpPr>
          <p:cNvPr id="3" name="Content Placeholder 2"/>
          <p:cNvSpPr>
            <a:spLocks noGrp="1"/>
          </p:cNvSpPr>
          <p:nvPr>
            <p:ph idx="1"/>
          </p:nvPr>
        </p:nvSpPr>
        <p:spPr>
          <a:xfrm>
            <a:off x="457200" y="1600200"/>
            <a:ext cx="8229600" cy="4800600"/>
          </a:xfrm>
          <a:ln>
            <a:solidFill>
              <a:schemeClr val="accent3"/>
            </a:solidFill>
          </a:ln>
        </p:spPr>
        <p:txBody>
          <a:bodyPr>
            <a:normAutofit/>
          </a:bodyPr>
          <a:lstStyle/>
          <a:p>
            <a:pPr marL="0" indent="0">
              <a:buNone/>
            </a:pPr>
            <a:r>
              <a:rPr lang="en-CA" sz="2800" dirty="0" smtClean="0">
                <a:latin typeface="+mj-lt"/>
              </a:rPr>
              <a:t>Consider: </a:t>
            </a:r>
          </a:p>
          <a:p>
            <a:r>
              <a:rPr lang="en-CA" sz="2400" dirty="0" smtClean="0">
                <a:latin typeface="+mj-lt"/>
              </a:rPr>
              <a:t>Are the slides in a logical order? Does the paragraph order need to change?</a:t>
            </a:r>
          </a:p>
          <a:p>
            <a:r>
              <a:rPr lang="en-CA" sz="2400" dirty="0" smtClean="0">
                <a:latin typeface="+mj-lt"/>
              </a:rPr>
              <a:t>Have you thought through the transitions from one slide to the next and included those details on each slide?</a:t>
            </a:r>
          </a:p>
          <a:p>
            <a:r>
              <a:rPr lang="en-CA" sz="2400" dirty="0" smtClean="0">
                <a:latin typeface="+mj-lt"/>
              </a:rPr>
              <a:t>Do you have enough information on each slide that you could speak the presentation? Have you filled in all the fields in the body paragraph slides? If not, think about what’s missing and add those details before starting to write.</a:t>
            </a:r>
            <a:endParaRPr lang="en-CA" sz="2400" dirty="0">
              <a:latin typeface="+mj-lt"/>
            </a:endParaRPr>
          </a:p>
        </p:txBody>
      </p:sp>
    </p:spTree>
    <p:extLst>
      <p:ext uri="{BB962C8B-B14F-4D97-AF65-F5344CB8AC3E}">
        <p14:creationId xmlns:p14="http://schemas.microsoft.com/office/powerpoint/2010/main" val="3730643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270</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Title of Essay</vt:lpstr>
      <vt:lpstr>Paragraph A’s topic</vt:lpstr>
      <vt:lpstr>Paragraph B’s topic</vt:lpstr>
      <vt:lpstr>Paragraph C’s topic</vt:lpstr>
      <vt:lpstr>Conclusion</vt:lpstr>
      <vt:lpstr>Before Starting to Write</vt:lpstr>
    </vt:vector>
  </TitlesOfParts>
  <Company>Royal Roads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(context + thesis statement)</dc:title>
  <dc:creator>Theresa Bell</dc:creator>
  <cp:lastModifiedBy>Theresa Bell</cp:lastModifiedBy>
  <cp:revision>13</cp:revision>
  <cp:lastPrinted>2018-10-15T18:56:47Z</cp:lastPrinted>
  <dcterms:created xsi:type="dcterms:W3CDTF">2016-07-19T15:49:57Z</dcterms:created>
  <dcterms:modified xsi:type="dcterms:W3CDTF">2021-08-25T16:30:08Z</dcterms:modified>
</cp:coreProperties>
</file>